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262" r:id="rId4"/>
    <p:sldId id="263" r:id="rId5"/>
    <p:sldId id="264" r:id="rId6"/>
    <p:sldId id="265" r:id="rId7"/>
    <p:sldId id="267" r:id="rId8"/>
    <p:sldId id="268" r:id="rId9"/>
    <p:sldId id="269" r:id="rId10"/>
    <p:sldId id="282"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8EFEF-D770-4B17-9635-4BED7DABEE6B}" type="datetimeFigureOut">
              <a:rPr lang="zh-CN" altLang="en-US" smtClean="0"/>
              <a:t>2025/8/21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0EE2D-77DE-4DC4-B80A-9F923A688BF3}" type="slidenum">
              <a:rPr lang="zh-CN" altLang="en-US" smtClean="0"/>
              <a:t>‹#›</a:t>
            </a:fld>
            <a:endParaRPr lang="zh-CN" altLang="en-US"/>
          </a:p>
        </p:txBody>
      </p:sp>
    </p:spTree>
    <p:extLst>
      <p:ext uri="{BB962C8B-B14F-4D97-AF65-F5344CB8AC3E}">
        <p14:creationId xmlns:p14="http://schemas.microsoft.com/office/powerpoint/2010/main" val="356487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BEEC50-602D-49A9-866E-985087878948}" type="slidenum">
              <a:rPr lang="zh-CN" altLang="en-US" smtClean="0"/>
              <a:t>1</a:t>
            </a:fld>
            <a:endParaRPr lang="zh-CN" altLang="en-US"/>
          </a:p>
        </p:txBody>
      </p:sp>
    </p:spTree>
    <p:extLst>
      <p:ext uri="{BB962C8B-B14F-4D97-AF65-F5344CB8AC3E}">
        <p14:creationId xmlns:p14="http://schemas.microsoft.com/office/powerpoint/2010/main" val="189873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BEEC50-602D-49A9-866E-985087878948}" type="slidenum">
              <a:rPr lang="zh-CN" altLang="en-US" smtClean="0"/>
              <a:t>7</a:t>
            </a:fld>
            <a:endParaRPr lang="zh-CN" altLang="en-US"/>
          </a:p>
        </p:txBody>
      </p:sp>
    </p:spTree>
    <p:extLst>
      <p:ext uri="{BB962C8B-B14F-4D97-AF65-F5344CB8AC3E}">
        <p14:creationId xmlns:p14="http://schemas.microsoft.com/office/powerpoint/2010/main" val="108447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BEEC50-602D-49A9-866E-985087878948}" type="slidenum">
              <a:rPr lang="zh-CN" altLang="en-US" smtClean="0"/>
              <a:t>8</a:t>
            </a:fld>
            <a:endParaRPr lang="zh-CN" altLang="en-US"/>
          </a:p>
        </p:txBody>
      </p:sp>
    </p:spTree>
    <p:extLst>
      <p:ext uri="{BB962C8B-B14F-4D97-AF65-F5344CB8AC3E}">
        <p14:creationId xmlns:p14="http://schemas.microsoft.com/office/powerpoint/2010/main" val="303526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76BA73-C892-412C-B41D-5ABA19DF273C}" type="slidenum">
              <a:rPr lang="zh-CN" altLang="en-US" smtClean="0"/>
              <a:t>10</a:t>
            </a:fld>
            <a:endParaRPr lang="zh-CN" altLang="en-US"/>
          </a:p>
        </p:txBody>
      </p:sp>
    </p:spTree>
    <p:extLst>
      <p:ext uri="{BB962C8B-B14F-4D97-AF65-F5344CB8AC3E}">
        <p14:creationId xmlns:p14="http://schemas.microsoft.com/office/powerpoint/2010/main" val="106521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44860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287090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146068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1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
        <p:nvSpPr>
          <p:cNvPr id="14" name="矩形 13"/>
          <p:cNvSpPr/>
          <p:nvPr/>
        </p:nvSpPr>
        <p:spPr>
          <a:xfrm>
            <a:off x="300140" y="352632"/>
            <a:ext cx="263188" cy="263119"/>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a:off x="401542" y="455818"/>
            <a:ext cx="263188" cy="263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419379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bg object 18"/>
          <p:cNvPicPr/>
          <p:nvPr userDrawn="1"/>
        </p:nvPicPr>
        <p:blipFill>
          <a:blip r:embed="rId2" cstate="print"/>
          <a:stretch>
            <a:fillRect/>
          </a:stretch>
        </p:blipFill>
        <p:spPr>
          <a:xfrm>
            <a:off x="39458" y="0"/>
            <a:ext cx="12109540" cy="6853924"/>
          </a:xfrm>
          <a:prstGeom prst="rect">
            <a:avLst/>
          </a:prstGeom>
        </p:spPr>
      </p:pic>
    </p:spTree>
    <p:extLst>
      <p:ext uri="{BB962C8B-B14F-4D97-AF65-F5344CB8AC3E}">
        <p14:creationId xmlns:p14="http://schemas.microsoft.com/office/powerpoint/2010/main" val="246004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139294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7369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59592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279135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222052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145864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229123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3DA85F-9D40-44DE-A75C-98CE3BF2B56E}" type="datetimeFigureOut">
              <a:rPr lang="zh-CN" altLang="en-US" smtClean="0"/>
              <a:t>2025/8/21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286658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DA85F-9D40-44DE-A75C-98CE3BF2B56E}" type="datetimeFigureOut">
              <a:rPr lang="zh-CN" altLang="en-US" smtClean="0"/>
              <a:t>2025/8/21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3EF6A-1185-427D-AF8C-B404C4CB3ADC}" type="slidenum">
              <a:rPr lang="zh-CN" altLang="en-US" smtClean="0"/>
              <a:t>‹#›</a:t>
            </a:fld>
            <a:endParaRPr lang="zh-CN" altLang="en-US"/>
          </a:p>
        </p:txBody>
      </p:sp>
    </p:spTree>
    <p:extLst>
      <p:ext uri="{BB962C8B-B14F-4D97-AF65-F5344CB8AC3E}">
        <p14:creationId xmlns:p14="http://schemas.microsoft.com/office/powerpoint/2010/main" val="125284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5822"/>
          <a:stretch>
            <a:fillRect/>
          </a:stretch>
        </p:blipFill>
        <p:spPr>
          <a:xfrm>
            <a:off x="-9794" y="3275"/>
            <a:ext cx="12211591" cy="6853833"/>
          </a:xfrm>
          <a:prstGeom prst="rect">
            <a:avLst/>
          </a:prstGeom>
        </p:spPr>
      </p:pic>
      <p:sp>
        <p:nvSpPr>
          <p:cNvPr id="4" name="矩形 3"/>
          <p:cNvSpPr/>
          <p:nvPr/>
        </p:nvSpPr>
        <p:spPr>
          <a:xfrm>
            <a:off x="9104892" y="893"/>
            <a:ext cx="3084210" cy="6856214"/>
          </a:xfrm>
          <a:prstGeom prst="rect">
            <a:avLst/>
          </a:prstGeom>
          <a:gradFill>
            <a:gsLst>
              <a:gs pos="0">
                <a:srgbClr val="C31131"/>
              </a:gs>
              <a:gs pos="100000">
                <a:srgbClr val="83171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1321" y="617103"/>
            <a:ext cx="10809687" cy="5593316"/>
          </a:xfrm>
          <a:prstGeom prst="rect">
            <a:avLst/>
          </a:prstGeom>
          <a:solidFill>
            <a:schemeClr val="bg1"/>
          </a:solidFill>
          <a:ln>
            <a:noFill/>
          </a:ln>
          <a:effectLst>
            <a:outerShdw blurRad="368300" sx="104000" sy="104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358784" y="1658196"/>
            <a:ext cx="9126518" cy="954107"/>
          </a:xfrm>
          <a:prstGeom prst="rect">
            <a:avLst/>
          </a:prstGeom>
          <a:noFill/>
        </p:spPr>
        <p:txBody>
          <a:bodyPr wrap="square" rtlCol="0">
            <a:spAutoFit/>
          </a:bodyPr>
          <a:lstStyle/>
          <a:p>
            <a:pPr algn="ctr"/>
            <a:r>
              <a:rPr lang="en" altLang="en-US" sz="2800" spc="131" dirty="0">
                <a:latin typeface="+mj-ea"/>
                <a:ea typeface="+mj-ea"/>
              </a:rPr>
              <a:t>HITROLINK Smart Conference Assistant Product Introduction</a:t>
            </a:r>
            <a:endParaRPr lang="zh-CN" altLang="en-US" sz="2800" spc="131" dirty="0">
              <a:latin typeface="+mj-ea"/>
              <a:ea typeface="+mj-ea"/>
            </a:endParaRPr>
          </a:p>
        </p:txBody>
      </p:sp>
      <p:sp>
        <p:nvSpPr>
          <p:cNvPr id="9" name="矩形 8"/>
          <p:cNvSpPr/>
          <p:nvPr/>
        </p:nvSpPr>
        <p:spPr>
          <a:xfrm>
            <a:off x="1642052" y="3745729"/>
            <a:ext cx="8907905" cy="1939944"/>
          </a:xfrm>
          <a:prstGeom prst="rect">
            <a:avLst/>
          </a:prstGeom>
          <a:blipFill dpi="0" rotWithShape="1">
            <a:blip r:embed="rId4"/>
            <a:srcRect/>
            <a:tile tx="0" ty="-132080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179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p:cNvSpPr/>
          <p:nvPr/>
        </p:nvSpPr>
        <p:spPr>
          <a:xfrm>
            <a:off x="-250" y="0"/>
            <a:ext cx="1219225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453" y="0"/>
            <a:ext cx="4732235" cy="6858000"/>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9659034" y="454004"/>
            <a:ext cx="1888101" cy="471027"/>
          </a:xfrm>
          <a:prstGeom prst="rect">
            <a:avLst/>
          </a:prstGeom>
        </p:spPr>
      </p:pic>
      <p:sp>
        <p:nvSpPr>
          <p:cNvPr id="27" name="矩形 26"/>
          <p:cNvSpPr/>
          <p:nvPr/>
        </p:nvSpPr>
        <p:spPr>
          <a:xfrm>
            <a:off x="725778" y="5103674"/>
            <a:ext cx="3555497" cy="1754326"/>
          </a:xfrm>
          <a:prstGeom prst="rect">
            <a:avLst/>
          </a:prstGeom>
        </p:spPr>
        <p:txBody>
          <a:bodyPr wrap="square">
            <a:spAutoFit/>
          </a:bodyPr>
          <a:lstStyle/>
          <a:p>
            <a:pPr algn="ctr">
              <a:lnSpc>
                <a:spcPct val="150000"/>
              </a:lnSpc>
            </a:pP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15th &amp; 16th Floors, Building 1, Strong Square, No.1168 Bin</a:t>
            </a:r>
            <a:r>
              <a:rPr lang="en-US" altLang="zh-CN" sz="1200" spc="-15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 </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an Road, </a:t>
            </a:r>
            <a:r>
              <a:rPr lang="en-US" altLang="zh-CN" sz="1200" dirty="0" err="1">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Binjiang</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 District, Hangzhou, China</a:t>
            </a:r>
          </a:p>
          <a:p>
            <a:pPr algn="ctr">
              <a:lnSpc>
                <a:spcPct val="150000"/>
              </a:lnSpc>
            </a:pPr>
            <a:r>
              <a:rPr lang="en-US" altLang="zh-CN" sz="1200" b="1"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Tel</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 +86-571-87235761</a:t>
            </a:r>
          </a:p>
          <a:p>
            <a:pPr algn="ctr">
              <a:lnSpc>
                <a:spcPct val="150000"/>
              </a:lnSpc>
            </a:pPr>
            <a:r>
              <a:rPr lang="en-US" altLang="zh-CN" sz="1200" b="1"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E-mail</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 overseas@hitry.com</a:t>
            </a:r>
          </a:p>
          <a:p>
            <a:pPr algn="ctr">
              <a:lnSpc>
                <a:spcPct val="150000"/>
              </a:lnSpc>
            </a:pPr>
            <a:r>
              <a:rPr lang="en-US" altLang="zh-CN" sz="1200" b="1"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https</a:t>
            </a:r>
            <a:r>
              <a:rPr lang="en-US" altLang="zh-CN"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rPr>
              <a:t>: //www.hitrolink.com</a:t>
            </a:r>
            <a:endParaRPr lang="zh-CN" altLang="en-US" sz="1200" dirty="0">
              <a:solidFill>
                <a:schemeClr val="bg1"/>
              </a:solidFill>
              <a:latin typeface="思源黑体 CN Regular" panose="020B0500000000000000" pitchFamily="34" charset="-122"/>
              <a:ea typeface="思源黑体 CN Regular" panose="020B0500000000000000" pitchFamily="34" charset="-122"/>
              <a:cs typeface="Helvetica" panose="020B0604020202020204" pitchFamily="34" charset="0"/>
            </a:endParaRPr>
          </a:p>
        </p:txBody>
      </p:sp>
      <p:sp>
        <p:nvSpPr>
          <p:cNvPr id="28" name="矩形 27"/>
          <p:cNvSpPr/>
          <p:nvPr/>
        </p:nvSpPr>
        <p:spPr>
          <a:xfrm>
            <a:off x="1410616" y="4677722"/>
            <a:ext cx="2254985" cy="461665"/>
          </a:xfrm>
          <a:prstGeom prst="rect">
            <a:avLst/>
          </a:prstGeom>
        </p:spPr>
        <p:txBody>
          <a:bodyPr wrap="square">
            <a:spAutoFit/>
          </a:bodyPr>
          <a:lstStyle/>
          <a:p>
            <a:pPr algn="ctr"/>
            <a:r>
              <a:rPr lang="en-US" altLang="zh-CN" sz="2400" b="1" dirty="0">
                <a:solidFill>
                  <a:schemeClr val="bg1"/>
                </a:solidFill>
                <a:latin typeface="思源黑体 CN Heavy" panose="020B0A00000000000000" pitchFamily="34" charset="-122"/>
                <a:ea typeface="思源黑体 CN Heavy" panose="020B0A00000000000000" pitchFamily="34" charset="-122"/>
                <a:cs typeface="Helvetica" panose="020B0604020202020204" pitchFamily="34" charset="0"/>
              </a:rPr>
              <a:t>CONTACT US</a:t>
            </a:r>
            <a:endParaRPr lang="zh-CN" altLang="en-US" sz="2400" b="1" dirty="0">
              <a:solidFill>
                <a:schemeClr val="bg1"/>
              </a:solidFill>
              <a:latin typeface="思源黑体 CN Heavy" panose="020B0A00000000000000" pitchFamily="34" charset="-122"/>
              <a:ea typeface="思源黑体 CN Heavy" panose="020B0A00000000000000" pitchFamily="34" charset="-122"/>
              <a:cs typeface="Helvetica" panose="020B0604020202020204" pitchFamily="34" charset="0"/>
            </a:endParaRPr>
          </a:p>
        </p:txBody>
      </p:sp>
      <p:sp>
        <p:nvSpPr>
          <p:cNvPr id="3" name="矩形 2"/>
          <p:cNvSpPr/>
          <p:nvPr/>
        </p:nvSpPr>
        <p:spPr>
          <a:xfrm>
            <a:off x="6880446" y="3497248"/>
            <a:ext cx="1090491" cy="369332"/>
          </a:xfrm>
          <a:prstGeom prst="rect">
            <a:avLst/>
          </a:prstGeom>
        </p:spPr>
        <p:txBody>
          <a:bodyPr wrap="none">
            <a:spAutoFit/>
          </a:bodyPr>
          <a:lstStyle/>
          <a:p>
            <a:pPr algn="ctr"/>
            <a:r>
              <a:rPr lang="zh-CN" altLang="en-US" dirty="0">
                <a:solidFill>
                  <a:schemeClr val="bg1"/>
                </a:solidFill>
                <a:effectLst>
                  <a:outerShdw blurRad="38100" dist="38100" dir="2700000" algn="tl">
                    <a:srgbClr val="000000">
                      <a:alpha val="43137"/>
                    </a:srgbClr>
                  </a:outerShdw>
                </a:effectLst>
              </a:rPr>
              <a:t>Facebook</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495" y="2092606"/>
            <a:ext cx="1336394" cy="1336394"/>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1371" y="2092606"/>
            <a:ext cx="1336394" cy="1336394"/>
          </a:xfrm>
          <a:prstGeom prst="rect">
            <a:avLst/>
          </a:prstGeom>
        </p:spPr>
      </p:pic>
      <p:sp>
        <p:nvSpPr>
          <p:cNvPr id="9" name="矩形 8"/>
          <p:cNvSpPr/>
          <p:nvPr/>
        </p:nvSpPr>
        <p:spPr>
          <a:xfrm>
            <a:off x="9231819" y="3497248"/>
            <a:ext cx="1115498" cy="369332"/>
          </a:xfrm>
          <a:prstGeom prst="rect">
            <a:avLst/>
          </a:prstGeom>
        </p:spPr>
        <p:txBody>
          <a:bodyPr wrap="none">
            <a:spAutoFit/>
          </a:bodyPr>
          <a:lstStyle/>
          <a:p>
            <a:pPr algn="ctr"/>
            <a:r>
              <a:rPr lang="zh-CN" altLang="en-US" dirty="0">
                <a:solidFill>
                  <a:schemeClr val="bg1"/>
                </a:solidFill>
                <a:effectLst>
                  <a:outerShdw blurRad="38100" dist="38100" dir="2700000" algn="tl">
                    <a:srgbClr val="000000">
                      <a:alpha val="43137"/>
                    </a:srgbClr>
                  </a:outerShdw>
                </a:effectLst>
              </a:rPr>
              <a:t>Instagram</a:t>
            </a:r>
          </a:p>
        </p:txBody>
      </p:sp>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7496" y="4240358"/>
            <a:ext cx="1336394" cy="1336394"/>
          </a:xfrm>
          <a:prstGeom prst="rect">
            <a:avLst/>
          </a:prstGeom>
        </p:spPr>
      </p:pic>
      <p:sp>
        <p:nvSpPr>
          <p:cNvPr id="11" name="矩形 10"/>
          <p:cNvSpPr/>
          <p:nvPr/>
        </p:nvSpPr>
        <p:spPr>
          <a:xfrm>
            <a:off x="6940333" y="5663378"/>
            <a:ext cx="970715" cy="369332"/>
          </a:xfrm>
          <a:prstGeom prst="rect">
            <a:avLst/>
          </a:prstGeom>
        </p:spPr>
        <p:txBody>
          <a:bodyPr wrap="none">
            <a:spAutoFit/>
          </a:bodyPr>
          <a:lstStyle/>
          <a:p>
            <a:pPr algn="ctr"/>
            <a:r>
              <a:rPr lang="zh-CN" altLang="en-US" dirty="0">
                <a:solidFill>
                  <a:schemeClr val="bg1"/>
                </a:solidFill>
                <a:effectLst>
                  <a:outerShdw blurRad="38100" dist="38100" dir="2700000" algn="tl">
                    <a:srgbClr val="000000">
                      <a:alpha val="43137"/>
                    </a:srgbClr>
                  </a:outerShdw>
                </a:effectLst>
              </a:rPr>
              <a:t>LinkedIn</a:t>
            </a:r>
          </a:p>
        </p:txBody>
      </p:sp>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7526" y="4240358"/>
            <a:ext cx="1340239" cy="1340239"/>
          </a:xfrm>
          <a:prstGeom prst="rect">
            <a:avLst/>
          </a:prstGeom>
        </p:spPr>
      </p:pic>
      <p:sp>
        <p:nvSpPr>
          <p:cNvPr id="13" name="矩形 12"/>
          <p:cNvSpPr/>
          <p:nvPr/>
        </p:nvSpPr>
        <p:spPr>
          <a:xfrm>
            <a:off x="9307994" y="5663378"/>
            <a:ext cx="959302" cy="369332"/>
          </a:xfrm>
          <a:prstGeom prst="rect">
            <a:avLst/>
          </a:prstGeom>
        </p:spPr>
        <p:txBody>
          <a:bodyPr wrap="none">
            <a:spAutoFit/>
          </a:bodyPr>
          <a:lstStyle/>
          <a:p>
            <a:pPr algn="ctr"/>
            <a:r>
              <a:rPr lang="zh-CN" altLang="en-US" dirty="0">
                <a:solidFill>
                  <a:schemeClr val="bg1"/>
                </a:solidFill>
                <a:effectLst>
                  <a:outerShdw blurRad="38100" dist="38100" dir="2700000" algn="tl">
                    <a:srgbClr val="000000">
                      <a:alpha val="43137"/>
                    </a:srgbClr>
                  </a:outerShdw>
                </a:effectLst>
              </a:rPr>
              <a:t>Youtube</a:t>
            </a:r>
          </a:p>
        </p:txBody>
      </p:sp>
      <p:sp>
        <p:nvSpPr>
          <p:cNvPr id="16" name="文本框 15"/>
          <p:cNvSpPr txBox="1"/>
          <p:nvPr/>
        </p:nvSpPr>
        <p:spPr>
          <a:xfrm>
            <a:off x="942108" y="689517"/>
            <a:ext cx="3562414" cy="769441"/>
          </a:xfrm>
          <a:prstGeom prst="rect">
            <a:avLst/>
          </a:prstGeom>
          <a:noFill/>
        </p:spPr>
        <p:txBody>
          <a:bodyPr wrap="square" rtlCol="0">
            <a:spAutoFit/>
          </a:bodyPr>
          <a:lstStyle/>
          <a:p>
            <a:r>
              <a:rPr lang="en-US" altLang="zh-CN" sz="4400" b="1" dirty="0">
                <a:solidFill>
                  <a:schemeClr val="bg1"/>
                </a:solidFill>
                <a:effectLst>
                  <a:outerShdw blurRad="38100" dist="38100" dir="2700000" algn="tl">
                    <a:srgbClr val="000000">
                      <a:alpha val="43137"/>
                    </a:srgbClr>
                  </a:outerShdw>
                </a:effectLst>
                <a:latin typeface="Arial Black" panose="020B0A04020102020204" pitchFamily="34" charset="0"/>
              </a:rPr>
              <a:t>Thank you</a:t>
            </a:r>
            <a:endParaRPr lang="zh-CN" altLang="en-US" sz="4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774699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75" y="1556934"/>
            <a:ext cx="6028765" cy="4019177"/>
          </a:xfrm>
          <a:prstGeom prst="rect">
            <a:avLst/>
          </a:prstGeom>
        </p:spPr>
      </p:pic>
      <p:cxnSp>
        <p:nvCxnSpPr>
          <p:cNvPr id="10" name="直接连接符 9"/>
          <p:cNvCxnSpPr/>
          <p:nvPr/>
        </p:nvCxnSpPr>
        <p:spPr>
          <a:xfrm>
            <a:off x="3222156" y="5210336"/>
            <a:ext cx="0" cy="4284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569654" y="6037775"/>
            <a:ext cx="1186543" cy="369332"/>
          </a:xfrm>
          <a:prstGeom prst="rect">
            <a:avLst/>
          </a:prstGeom>
          <a:noFill/>
        </p:spPr>
        <p:txBody>
          <a:bodyPr wrap="square" rtlCol="0">
            <a:spAutoFit/>
          </a:bodyPr>
          <a:lstStyle/>
          <a:p>
            <a:pPr algn="ctr"/>
            <a:r>
              <a:rPr lang="en" altLang="en-US" dirty="0"/>
              <a:t>Smart Box</a:t>
            </a:r>
            <a:endParaRPr lang="zh-CN" altLang="en-US" dirty="0"/>
          </a:p>
        </p:txBody>
      </p:sp>
      <p:sp>
        <p:nvSpPr>
          <p:cNvPr id="26" name="文本框 25"/>
          <p:cNvSpPr txBox="1"/>
          <p:nvPr/>
        </p:nvSpPr>
        <p:spPr>
          <a:xfrm>
            <a:off x="3369753" y="4840424"/>
            <a:ext cx="1492306" cy="369332"/>
          </a:xfrm>
          <a:prstGeom prst="rect">
            <a:avLst/>
          </a:prstGeom>
          <a:noFill/>
        </p:spPr>
        <p:txBody>
          <a:bodyPr wrap="square" rtlCol="0">
            <a:spAutoFit/>
          </a:bodyPr>
          <a:lstStyle/>
          <a:p>
            <a:pPr algn="ctr"/>
            <a:r>
              <a:rPr lang="en" altLang="en-US" dirty="0"/>
              <a:t>Microphone Speaker</a:t>
            </a:r>
          </a:p>
        </p:txBody>
      </p:sp>
      <p:sp>
        <p:nvSpPr>
          <p:cNvPr id="28" name="矩形 27"/>
          <p:cNvSpPr/>
          <p:nvPr/>
        </p:nvSpPr>
        <p:spPr>
          <a:xfrm>
            <a:off x="725581" y="342400"/>
            <a:ext cx="6343403" cy="461665"/>
          </a:xfrm>
          <a:prstGeom prst="rect">
            <a:avLst/>
          </a:prstGeom>
          <a:noFill/>
        </p:spPr>
        <p:txBody>
          <a:bodyPr wrap="square" rtlCol="0">
            <a:spAutoFit/>
          </a:bodyPr>
          <a:lstStyle/>
          <a:p>
            <a:r>
              <a:rPr lang="en" altLang="en-US" sz="2400" b="1" spc="300" dirty="0">
                <a:latin typeface="+mj-ea"/>
                <a:ea typeface="+mj-ea"/>
              </a:rPr>
              <a:t>Split smart conference assistant: lightweight </a:t>
            </a:r>
            <a:r>
              <a:rPr lang="en" altLang="zh-CN" sz="2400" b="1" spc="300" dirty="0">
                <a:latin typeface="+mj-ea"/>
                <a:ea typeface="+mj-ea"/>
              </a:rPr>
              <a:t>+ </a:t>
            </a:r>
            <a:r>
              <a:rPr lang="en" altLang="en-US" sz="2400" b="1" spc="300" dirty="0">
                <a:latin typeface="+mj-ea"/>
                <a:ea typeface="+mj-ea"/>
              </a:rPr>
              <a:t>data security</a:t>
            </a:r>
          </a:p>
        </p:txBody>
      </p:sp>
      <p:sp>
        <p:nvSpPr>
          <p:cNvPr id="29" name="文本框 28"/>
          <p:cNvSpPr txBox="1"/>
          <p:nvPr/>
        </p:nvSpPr>
        <p:spPr bwMode="auto">
          <a:xfrm>
            <a:off x="6442406" y="1272095"/>
            <a:ext cx="5617029" cy="5049713"/>
          </a:xfrm>
          <a:prstGeom prst="rect">
            <a:avLst/>
          </a:prstGeom>
          <a:noFill/>
          <a:ln w="12700">
            <a:noFill/>
            <a:miter lim="800000"/>
          </a:ln>
        </p:spPr>
        <p:txBody>
          <a:bodyPr wrap="square" lIns="89996" tIns="46798" rIns="89996" bIns="46798" rtlCol="0" anchor="t">
            <a:spAutoFit/>
          </a:bodyPr>
          <a:lstStyle/>
          <a:p>
            <a:r>
              <a:rPr lang="en" altLang="en-US" sz="1400" dirty="0">
                <a:latin typeface="+mn-ea"/>
              </a:rPr>
              <a:t>The split-type intelligent conference assistant integrates microphone array technology, intelligent audio </a:t>
            </a:r>
            <a:r>
              <a:rPr lang="en" altLang="zh-CN" sz="1400" dirty="0">
                <a:latin typeface="+mn-ea"/>
              </a:rPr>
              <a:t>3A </a:t>
            </a:r>
            <a:r>
              <a:rPr lang="en" altLang="en-US" sz="1400" dirty="0">
                <a:latin typeface="+mn-ea"/>
              </a:rPr>
              <a:t>algorithm, sound source localization algorithm, voiceprint recognition algorithm, intelligent noise reduction model, </a:t>
            </a:r>
            <a:r>
              <a:rPr lang="en" altLang="zh-CN" sz="1400" dirty="0">
                <a:latin typeface="+mn-ea"/>
              </a:rPr>
              <a:t>ASR </a:t>
            </a:r>
            <a:r>
              <a:rPr lang="en" altLang="en-US" sz="1400" dirty="0">
                <a:latin typeface="+mn-ea"/>
              </a:rPr>
              <a:t>model (speech to text), </a:t>
            </a:r>
            <a:r>
              <a:rPr lang="en" altLang="zh-CN" sz="1400" dirty="0">
                <a:latin typeface="+mn-ea"/>
              </a:rPr>
              <a:t>NLP </a:t>
            </a:r>
            <a:r>
              <a:rPr lang="en" altLang="en-US" sz="1400" dirty="0">
                <a:latin typeface="+mn-ea"/>
              </a:rPr>
              <a:t>model (natural language processing) and other technologies to realize </a:t>
            </a:r>
            <a:r>
              <a:rPr lang="en" altLang="en-US" sz="1400" spc="74" dirty="0">
                <a:solidFill>
                  <a:srgbClr val="000000">
                    <a:alpha val="100000"/>
                  </a:srgbClr>
                </a:solidFill>
                <a:latin typeface="+mn-ea"/>
                <a:cs typeface="Arial Regular" panose="020B0604020202020204" charset="0"/>
              </a:rPr>
              <a:t>functions such as speaker recognition, real-time speech transcription, offline voice file transcription, and meeting minutes summary. It is suitable for local meetings and remote voice </a:t>
            </a:r>
            <a:r>
              <a:rPr lang="en" altLang="zh-CN" sz="1400" spc="74" dirty="0">
                <a:solidFill>
                  <a:srgbClr val="000000">
                    <a:alpha val="100000"/>
                  </a:srgbClr>
                </a:solidFill>
                <a:latin typeface="+mn-ea"/>
                <a:cs typeface="Arial Regular" panose="020B0604020202020204" charset="0"/>
              </a:rPr>
              <a:t>/ </a:t>
            </a:r>
            <a:r>
              <a:rPr lang="en" altLang="en-US" sz="1400" spc="74" dirty="0">
                <a:solidFill>
                  <a:srgbClr val="000000">
                    <a:alpha val="100000"/>
                  </a:srgbClr>
                </a:solidFill>
                <a:latin typeface="+mn-ea"/>
                <a:cs typeface="Arial Regular" panose="020B0604020202020204" charset="0"/>
              </a:rPr>
              <a:t>video conference scenarios, and focuses on lightweight and data security.</a:t>
            </a:r>
          </a:p>
          <a:p>
            <a:endParaRPr lang="en-US" altLang="zh-CN" sz="1400" spc="74" dirty="0">
              <a:solidFill>
                <a:srgbClr val="000000">
                  <a:alpha val="100000"/>
                </a:srgbClr>
              </a:solidFill>
              <a:latin typeface="+mn-ea"/>
              <a:cs typeface="Arial Regular" panose="020B0604020202020204" charset="0"/>
            </a:endParaRPr>
          </a:p>
          <a:p>
            <a:pPr marL="285750" indent="-285750">
              <a:buFont typeface="Wingdings" panose="05000000000000000000" pitchFamily="2" charset="2"/>
              <a:buChar char="l"/>
            </a:pPr>
            <a:r>
              <a:rPr lang="en" altLang="en-US" sz="1400" b="1" spc="74" dirty="0">
                <a:solidFill>
                  <a:srgbClr val="000000">
                    <a:alpha val="100000"/>
                  </a:srgbClr>
                </a:solidFill>
                <a:latin typeface="+mn-ea"/>
              </a:rPr>
              <a:t>Local conference networking mode </a:t>
            </a:r>
            <a:r>
              <a:rPr lang="en" altLang="en-US" sz="1400" spc="74" dirty="0">
                <a:solidFill>
                  <a:srgbClr val="000000">
                    <a:alpha val="100000"/>
                  </a:srgbClr>
                </a:solidFill>
                <a:latin typeface="+mn-ea"/>
              </a:rPr>
              <a:t>: </a:t>
            </a:r>
            <a:r>
              <a:rPr lang="en" altLang="en-US" sz="1400" dirty="0">
                <a:latin typeface="+mn-ea"/>
              </a:rPr>
              <a:t>The microphone collects local sound and transmits it to the smart box via a </a:t>
            </a:r>
            <a:r>
              <a:rPr lang="en" altLang="zh-CN" sz="1400" dirty="0">
                <a:latin typeface="+mn-ea"/>
              </a:rPr>
              <a:t>USB </a:t>
            </a:r>
            <a:r>
              <a:rPr lang="en" altLang="en-US" sz="1400" dirty="0">
                <a:latin typeface="+mn-ea"/>
              </a:rPr>
              <a:t>cable to achieve audio data transmission. The smart box realizes voice transcription and meeting minutes generation, and the transcription results are obtained through the local </a:t>
            </a:r>
            <a:endParaRPr lang="en-US" altLang="zh-CN" sz="1400" dirty="0">
              <a:latin typeface="+mn-ea"/>
            </a:endParaRPr>
          </a:p>
          <a:p>
            <a:pPr marL="285750" indent="-285750">
              <a:buFont typeface="Wingdings" panose="05000000000000000000" pitchFamily="2" charset="2"/>
              <a:buChar char="l"/>
            </a:pPr>
            <a:r>
              <a:rPr lang="en" altLang="en-US" sz="1400" b="1" dirty="0">
                <a:latin typeface="+mn-ea"/>
              </a:rPr>
              <a:t>Remote conference networking mode </a:t>
            </a:r>
            <a:r>
              <a:rPr lang="en" altLang="en-US" sz="1400" dirty="0">
                <a:latin typeface="+mn-ea"/>
              </a:rPr>
              <a:t>: The microphone is connected to the video conferencing terminal via </a:t>
            </a:r>
            <a:r>
              <a:rPr lang="en" altLang="zh-CN" sz="1400" dirty="0">
                <a:latin typeface="+mn-ea"/>
              </a:rPr>
              <a:t>a USB </a:t>
            </a:r>
            <a:r>
              <a:rPr lang="en" altLang="en-US" sz="1400" dirty="0">
                <a:latin typeface="+mn-ea"/>
              </a:rPr>
              <a:t>cable. The microphone transmits the locally collected sound and the remotely played sound to the smart box via the network cable. The smart box realizes voice transcription and meeting minutes generation, and the transcription results are obtained through the local </a:t>
            </a:r>
            <a:endParaRPr lang="en-US" altLang="zh-CN" sz="1400" dirty="0">
              <a:latin typeface="+mn-ea"/>
            </a:endParaRP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backgroundRemoval t="9989" b="94562" l="1908" r="96590">
                        <a14:backgroundMark x1="92428" y1="60266" x2="92428" y2="60266"/>
                        <a14:backgroundMark x1="90636" y1="65816" x2="90636" y2="65816"/>
                        <a14:backgroundMark x1="83873" y1="81798" x2="83873" y2="81798"/>
                        <a14:backgroundMark x1="81503" y1="88013" x2="81503" y2="88013"/>
                        <a14:backgroundMark x1="6185" y1="73252" x2="6185" y2="73252"/>
                      </a14:backgroundRemoval>
                    </a14:imgEffect>
                  </a14:imgLayer>
                </a14:imgProps>
              </a:ext>
              <a:ext uri="{28A0092B-C50C-407E-A947-70E740481C1C}">
                <a14:useLocalDpi xmlns:a14="http://schemas.microsoft.com/office/drawing/2010/main" val="0"/>
              </a:ext>
            </a:extLst>
          </a:blip>
          <a:stretch>
            <a:fillRect/>
          </a:stretch>
        </p:blipFill>
        <p:spPr>
          <a:xfrm>
            <a:off x="2634403" y="5531685"/>
            <a:ext cx="1057042" cy="550517"/>
          </a:xfrm>
          <a:prstGeom prst="rect">
            <a:avLst/>
          </a:prstGeom>
        </p:spPr>
      </p:pic>
    </p:spTree>
    <p:extLst>
      <p:ext uri="{BB962C8B-B14F-4D97-AF65-F5344CB8AC3E}">
        <p14:creationId xmlns:p14="http://schemas.microsoft.com/office/powerpoint/2010/main" val="175022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25581" y="342400"/>
            <a:ext cx="6343403" cy="460375"/>
          </a:xfrm>
          <a:prstGeom prst="rect">
            <a:avLst/>
          </a:prstGeom>
          <a:noFill/>
        </p:spPr>
        <p:txBody>
          <a:bodyPr wrap="square" rtlCol="0">
            <a:spAutoFit/>
          </a:bodyPr>
          <a:lstStyle/>
          <a:p>
            <a:r>
              <a:rPr lang="en" altLang="en-US" sz="2400" b="1" spc="300" dirty="0">
                <a:latin typeface="+mj-ea"/>
                <a:ea typeface="+mj-ea"/>
              </a:rPr>
              <a:t>Split </a:t>
            </a:r>
            <a:r>
              <a:rPr lang="en" altLang="zh-CN" sz="2400" b="1" spc="300" dirty="0">
                <a:latin typeface="+mj-ea"/>
                <a:ea typeface="+mj-ea"/>
              </a:rPr>
              <a:t>- </a:t>
            </a:r>
            <a:r>
              <a:rPr lang="en" altLang="en-US" sz="2400" b="1" spc="300" dirty="0">
                <a:latin typeface="+mj-ea"/>
                <a:ea typeface="+mj-ea"/>
              </a:rPr>
              <a:t>Universal Local Conference Networking Mode </a:t>
            </a:r>
            <a:r>
              <a:rPr lang="en" altLang="zh-CN" sz="2400" b="1" spc="300" dirty="0">
                <a:latin typeface="+mj-ea"/>
                <a:ea typeface="+mj-ea"/>
              </a:rPr>
              <a:t>1</a:t>
            </a:r>
          </a:p>
        </p:txBody>
      </p:sp>
      <p:pic>
        <p:nvPicPr>
          <p:cNvPr id="6" name="图片 8"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7365" y="1901818"/>
            <a:ext cx="1019801" cy="98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backgroundRemoval t="2708" b="99278" l="0" r="99735"/>
                    </a14:imgEffect>
                  </a14:imgLayer>
                </a14:imgProps>
              </a:ext>
            </a:extLst>
          </a:blip>
          <a:stretch>
            <a:fillRect/>
          </a:stretch>
        </p:blipFill>
        <p:spPr>
          <a:xfrm>
            <a:off x="1676282" y="1865523"/>
            <a:ext cx="1255313" cy="922338"/>
          </a:xfrm>
          <a:prstGeom prst="rect">
            <a:avLst/>
          </a:prstGeom>
        </p:spPr>
      </p:pic>
      <p:sp>
        <p:nvSpPr>
          <p:cNvPr id="8" name="文本框 7"/>
          <p:cNvSpPr txBox="1"/>
          <p:nvPr/>
        </p:nvSpPr>
        <p:spPr>
          <a:xfrm>
            <a:off x="7690169" y="1983106"/>
            <a:ext cx="927735" cy="316865"/>
          </a:xfrm>
          <a:prstGeom prst="rect">
            <a:avLst/>
          </a:prstGeom>
          <a:noFill/>
        </p:spPr>
        <p:txBody>
          <a:bodyPr wrap="square" rtlCol="0">
            <a:spAutoFit/>
          </a:bodyPr>
          <a:lstStyle/>
          <a:p>
            <a:r>
              <a:rPr lang="en" altLang="zh-CN" sz="1465" dirty="0"/>
              <a:t>USB</a:t>
            </a:r>
            <a:endParaRPr lang="zh-CN" altLang="en-US" sz="1465" dirty="0"/>
          </a:p>
        </p:txBody>
      </p:sp>
      <p:sp>
        <p:nvSpPr>
          <p:cNvPr id="2" name="文本框 1"/>
          <p:cNvSpPr txBox="1"/>
          <p:nvPr/>
        </p:nvSpPr>
        <p:spPr>
          <a:xfrm>
            <a:off x="8338503" y="3234691"/>
            <a:ext cx="3646170" cy="306705"/>
          </a:xfrm>
          <a:prstGeom prst="rect">
            <a:avLst/>
          </a:prstGeom>
          <a:noFill/>
        </p:spPr>
        <p:txBody>
          <a:bodyPr wrap="square" rtlCol="0">
            <a:spAutoFit/>
          </a:bodyPr>
          <a:lstStyle/>
          <a:p>
            <a:r>
              <a:rPr lang="en" altLang="en-US" sz="1400" dirty="0">
                <a:latin typeface="+mn-ea"/>
              </a:rPr>
              <a:t>AI pickup microphone (expandable cascade </a:t>
            </a:r>
            <a:r>
              <a:rPr lang="en" altLang="zh-CN" sz="1400" dirty="0">
                <a:latin typeface="+mn-ea"/>
              </a:rPr>
              <a:t>3 </a:t>
            </a:r>
            <a:r>
              <a:rPr lang="en" altLang="en-US" sz="1400" dirty="0">
                <a:latin typeface="+mn-ea"/>
              </a:rPr>
              <a:t>levels)</a:t>
            </a:r>
          </a:p>
        </p:txBody>
      </p:sp>
      <p:sp>
        <p:nvSpPr>
          <p:cNvPr id="21" name="文本框 20"/>
          <p:cNvSpPr txBox="1"/>
          <p:nvPr/>
        </p:nvSpPr>
        <p:spPr>
          <a:xfrm>
            <a:off x="1741721" y="3224795"/>
            <a:ext cx="1189697" cy="306705"/>
          </a:xfrm>
          <a:prstGeom prst="rect">
            <a:avLst/>
          </a:prstGeom>
          <a:noFill/>
        </p:spPr>
        <p:txBody>
          <a:bodyPr wrap="square" rtlCol="0">
            <a:spAutoFit/>
          </a:bodyPr>
          <a:lstStyle/>
          <a:p>
            <a:r>
              <a:rPr lang="en" altLang="en-US" sz="1400" dirty="0">
                <a:latin typeface="+mn-ea"/>
              </a:rPr>
              <a:t>PC Management Terminal</a:t>
            </a:r>
          </a:p>
        </p:txBody>
      </p:sp>
      <p:cxnSp>
        <p:nvCxnSpPr>
          <p:cNvPr id="27" name="直接连接符 26"/>
          <p:cNvCxnSpPr/>
          <p:nvPr/>
        </p:nvCxnSpPr>
        <p:spPr>
          <a:xfrm flipH="1" flipV="1">
            <a:off x="3234829" y="2416051"/>
            <a:ext cx="1574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598588" y="1982830"/>
            <a:ext cx="1076176" cy="316865"/>
          </a:xfrm>
          <a:prstGeom prst="rect">
            <a:avLst/>
          </a:prstGeom>
          <a:noFill/>
        </p:spPr>
        <p:txBody>
          <a:bodyPr wrap="square" rtlCol="0">
            <a:spAutoFit/>
          </a:bodyPr>
          <a:lstStyle/>
          <a:p>
            <a:r>
              <a:rPr lang="en" altLang="en-US" sz="1465" dirty="0"/>
              <a:t>network</a:t>
            </a:r>
          </a:p>
        </p:txBody>
      </p:sp>
      <p:sp>
        <p:nvSpPr>
          <p:cNvPr id="5" name="文本框 4"/>
          <p:cNvSpPr txBox="1"/>
          <p:nvPr/>
        </p:nvSpPr>
        <p:spPr>
          <a:xfrm>
            <a:off x="4996555" y="3224470"/>
            <a:ext cx="1971485" cy="306705"/>
          </a:xfrm>
          <a:prstGeom prst="rect">
            <a:avLst/>
          </a:prstGeom>
          <a:noFill/>
        </p:spPr>
        <p:txBody>
          <a:bodyPr wrap="square" rtlCol="0">
            <a:spAutoFit/>
          </a:bodyPr>
          <a:lstStyle/>
          <a:p>
            <a:r>
              <a:rPr lang="en" altLang="en-US" sz="1400" dirty="0">
                <a:latin typeface="+mn-ea"/>
                <a:sym typeface="+mn-ea"/>
              </a:rPr>
              <a:t>Split smart conference assistant</a:t>
            </a:r>
            <a:endParaRPr lang="zh-CN" altLang="en-US" sz="1400" dirty="0">
              <a:latin typeface="+mn-ea"/>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57" y="1712039"/>
            <a:ext cx="2218987" cy="1193816"/>
          </a:xfrm>
          <a:prstGeom prst="rect">
            <a:avLst/>
          </a:prstGeom>
        </p:spPr>
      </p:pic>
      <p:sp>
        <p:nvSpPr>
          <p:cNvPr id="11" name="五边形 10"/>
          <p:cNvSpPr/>
          <p:nvPr/>
        </p:nvSpPr>
        <p:spPr>
          <a:xfrm>
            <a:off x="326624" y="1228449"/>
            <a:ext cx="1899340" cy="46417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kern="1600" dirty="0">
              <a:solidFill>
                <a:schemeClr val="tx1">
                  <a:lumMod val="75000"/>
                  <a:lumOff val="25000"/>
                </a:schemeClr>
              </a:solidFill>
              <a:latin typeface="微软雅黑" panose="020B0503020204020204" charset="-122"/>
              <a:ea typeface="+mj-ea"/>
              <a:cs typeface="+mj-cs"/>
            </a:endParaRPr>
          </a:p>
        </p:txBody>
      </p:sp>
      <p:sp>
        <p:nvSpPr>
          <p:cNvPr id="12" name="文本框 11"/>
          <p:cNvSpPr txBox="1"/>
          <p:nvPr/>
        </p:nvSpPr>
        <p:spPr>
          <a:xfrm>
            <a:off x="195499" y="1294077"/>
            <a:ext cx="1845738" cy="317779"/>
          </a:xfrm>
          <a:prstGeom prst="rect">
            <a:avLst/>
          </a:prstGeom>
          <a:noFill/>
        </p:spPr>
        <p:txBody>
          <a:bodyPr wrap="square" rtlCol="0" anchor="t">
            <a:spAutoFit/>
          </a:bodyPr>
          <a:lstStyle/>
          <a:p>
            <a:r>
              <a:rPr lang="en" altLang="zh-CN" sz="1465" dirty="0">
                <a:solidFill>
                  <a:schemeClr val="bg1"/>
                </a:solidFill>
                <a:sym typeface="+mn-ea"/>
              </a:rPr>
              <a:t>  </a:t>
            </a:r>
            <a:r>
              <a:rPr lang="en" altLang="en-US" sz="1465" dirty="0">
                <a:solidFill>
                  <a:schemeClr val="bg1"/>
                </a:solidFill>
                <a:sym typeface="+mn-ea"/>
              </a:rPr>
              <a:t>Solution topology</a:t>
            </a:r>
          </a:p>
        </p:txBody>
      </p:sp>
      <p:sp>
        <p:nvSpPr>
          <p:cNvPr id="14" name="文本框 13"/>
          <p:cNvSpPr txBox="1"/>
          <p:nvPr/>
        </p:nvSpPr>
        <p:spPr>
          <a:xfrm>
            <a:off x="725488" y="3892551"/>
            <a:ext cx="10577830" cy="2554605"/>
          </a:xfrm>
          <a:prstGeom prst="rect">
            <a:avLst/>
          </a:prstGeom>
          <a:noFill/>
        </p:spPr>
        <p:txBody>
          <a:bodyPr wrap="square" rtlCol="0" anchor="t">
            <a:noAutofit/>
          </a:bodyPr>
          <a:lstStyle/>
          <a:p>
            <a:pPr>
              <a:lnSpc>
                <a:spcPct val="190000"/>
              </a:lnSpc>
            </a:pPr>
            <a:r>
              <a:rPr lang="en" altLang="en-US" sz="1100" b="1" dirty="0">
                <a:latin typeface="+mn-ea"/>
                <a:sym typeface="+mn-ea"/>
              </a:rPr>
              <a:t>Solution Introduction:</a:t>
            </a:r>
            <a:endParaRPr lang="zh-CN" altLang="en-US" sz="1100" b="1" dirty="0">
              <a:latin typeface="+mn-ea"/>
            </a:endParaRPr>
          </a:p>
          <a:p>
            <a:pPr marL="285750" indent="-285750">
              <a:lnSpc>
                <a:spcPct val="190000"/>
              </a:lnSpc>
              <a:buFont typeface="Wingdings" panose="05000000000000000000" charset="0"/>
              <a:buChar char="l"/>
            </a:pPr>
            <a:r>
              <a:rPr lang="en" altLang="en-US" sz="1100" b="1" dirty="0">
                <a:latin typeface="+mn-ea"/>
                <a:sym typeface="+mn-ea"/>
              </a:rPr>
              <a:t>Front-end sound pickup equipment </a:t>
            </a:r>
            <a:r>
              <a:rPr lang="en" altLang="en-US" sz="1100" dirty="0">
                <a:latin typeface="+mn-ea"/>
                <a:sym typeface="+mn-ea"/>
              </a:rPr>
              <a:t>: Huachuang clear sound algorithm </a:t>
            </a:r>
            <a:r>
              <a:rPr lang="en" altLang="zh-CN" sz="1100" dirty="0">
                <a:latin typeface="+mn-ea"/>
                <a:sym typeface="+mn-ea"/>
              </a:rPr>
              <a:t>AI </a:t>
            </a:r>
            <a:r>
              <a:rPr lang="en" altLang="en-US" sz="1100" dirty="0">
                <a:latin typeface="+mn-ea"/>
                <a:sym typeface="+mn-ea"/>
              </a:rPr>
              <a:t>sound pickup microphone, which has AI noise reduction, AI echo cancellation, AI de-reverberation and sound source positioning functions. It also has an 8-microphone array and supports 4-level microphone cascading to ensure clear venue sound reception and wide coverage.</a:t>
            </a:r>
            <a:endParaRPr lang="zh-CN" altLang="en-US" sz="1100" dirty="0">
              <a:latin typeface="+mn-ea"/>
            </a:endParaRPr>
          </a:p>
          <a:p>
            <a:pPr marL="285750" indent="-285750">
              <a:lnSpc>
                <a:spcPct val="190000"/>
              </a:lnSpc>
              <a:buFont typeface="Wingdings" panose="05000000000000000000" charset="0"/>
              <a:buChar char="l"/>
            </a:pPr>
            <a:r>
              <a:rPr lang="en" altLang="en-US" sz="1100" b="1" dirty="0">
                <a:latin typeface="+mn-ea"/>
                <a:sym typeface="+mn-ea"/>
              </a:rPr>
              <a:t>Data processing equipment </a:t>
            </a:r>
            <a:r>
              <a:rPr lang="en" altLang="en-US" sz="1100" dirty="0">
                <a:latin typeface="+mn-ea"/>
                <a:sym typeface="+mn-ea"/>
              </a:rPr>
              <a:t>: Split-type intelligent conference assistant, which can transcribe the conference audio content in real time, intelligently summarize it, distinguish speakers through voiceprint </a:t>
            </a:r>
            <a:r>
              <a:rPr lang="en" altLang="zh-CN" sz="1100" dirty="0">
                <a:latin typeface="+mn-ea"/>
                <a:sym typeface="+mn-ea"/>
              </a:rPr>
              <a:t>+ </a:t>
            </a:r>
            <a:r>
              <a:rPr lang="en" altLang="en-US" sz="1100" dirty="0">
                <a:latin typeface="+mn-ea"/>
                <a:sym typeface="+mn-ea"/>
              </a:rPr>
              <a:t>positioning, etc., and also supports instant export of conference audio and meeting minutes files.</a:t>
            </a:r>
            <a:endParaRPr lang="zh-CN" altLang="en-US" sz="1100" dirty="0">
              <a:latin typeface="+mn-ea"/>
            </a:endParaRPr>
          </a:p>
          <a:p>
            <a:pPr marL="285750" indent="-285750">
              <a:lnSpc>
                <a:spcPct val="190000"/>
              </a:lnSpc>
              <a:buFont typeface="Wingdings" panose="05000000000000000000" charset="0"/>
              <a:buChar char="l"/>
            </a:pPr>
            <a:r>
              <a:rPr lang="en" altLang="en-US" sz="1100" b="1" dirty="0">
                <a:latin typeface="+mn-ea"/>
                <a:sym typeface="+mn-ea"/>
              </a:rPr>
              <a:t>Display device </a:t>
            </a:r>
            <a:r>
              <a:rPr lang="en" altLang="en-US" sz="1100" dirty="0">
                <a:latin typeface="+mn-ea"/>
                <a:sym typeface="+mn-ea"/>
              </a:rPr>
              <a:t>: This solution uses a B/S architecture. Customers can use a personal computer or </a:t>
            </a:r>
            <a:r>
              <a:rPr lang="en" altLang="zh-CN" sz="1100" dirty="0">
                <a:latin typeface="+mn-ea"/>
                <a:sym typeface="+mn-ea"/>
              </a:rPr>
              <a:t>HDMI </a:t>
            </a:r>
            <a:r>
              <a:rPr lang="en" altLang="en-US" sz="1100" dirty="0">
                <a:latin typeface="+mn-ea"/>
                <a:sym typeface="+mn-ea"/>
              </a:rPr>
              <a:t>display to view the transcribed content at any time and download and save relevant meeting files.</a:t>
            </a:r>
          </a:p>
        </p:txBody>
      </p:sp>
      <p:cxnSp>
        <p:nvCxnSpPr>
          <p:cNvPr id="16" name="直接连接符 15"/>
          <p:cNvCxnSpPr/>
          <p:nvPr/>
        </p:nvCxnSpPr>
        <p:spPr>
          <a:xfrm flipH="1" flipV="1">
            <a:off x="7147699" y="2405891"/>
            <a:ext cx="1574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33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25581" y="342400"/>
            <a:ext cx="6343403" cy="460375"/>
          </a:xfrm>
          <a:prstGeom prst="rect">
            <a:avLst/>
          </a:prstGeom>
          <a:noFill/>
        </p:spPr>
        <p:txBody>
          <a:bodyPr wrap="square" rtlCol="0">
            <a:spAutoFit/>
          </a:bodyPr>
          <a:lstStyle/>
          <a:p>
            <a:r>
              <a:rPr lang="en" altLang="en-US" sz="2400" b="1" spc="300" dirty="0">
                <a:latin typeface="+mj-ea"/>
                <a:ea typeface="+mj-ea"/>
              </a:rPr>
              <a:t>Split </a:t>
            </a:r>
            <a:r>
              <a:rPr lang="en" altLang="zh-CN" sz="2400" b="1" spc="300" dirty="0">
                <a:latin typeface="+mj-ea"/>
                <a:ea typeface="+mj-ea"/>
              </a:rPr>
              <a:t>- </a:t>
            </a:r>
            <a:r>
              <a:rPr lang="en" altLang="en-US" sz="2400" b="1" spc="300" dirty="0">
                <a:latin typeface="+mj-ea"/>
                <a:ea typeface="+mj-ea"/>
              </a:rPr>
              <a:t>Universal Local Conference Networking Mode </a:t>
            </a:r>
            <a:r>
              <a:rPr lang="en" sz="2400" b="1" spc="300" dirty="0">
                <a:latin typeface="+mj-ea"/>
                <a:ea typeface="+mj-ea"/>
              </a:rPr>
              <a:t>2</a:t>
            </a: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2708" b="99278" l="0" r="99735"/>
                    </a14:imgEffect>
                  </a14:imgLayer>
                </a14:imgProps>
              </a:ext>
            </a:extLst>
          </a:blip>
          <a:stretch>
            <a:fillRect/>
          </a:stretch>
        </p:blipFill>
        <p:spPr>
          <a:xfrm>
            <a:off x="1572777" y="1865523"/>
            <a:ext cx="1255313" cy="922338"/>
          </a:xfrm>
          <a:prstGeom prst="rect">
            <a:avLst/>
          </a:prstGeom>
        </p:spPr>
      </p:pic>
      <p:sp>
        <p:nvSpPr>
          <p:cNvPr id="21" name="文本框 20"/>
          <p:cNvSpPr txBox="1"/>
          <p:nvPr/>
        </p:nvSpPr>
        <p:spPr>
          <a:xfrm>
            <a:off x="1070815" y="3247254"/>
            <a:ext cx="2238700" cy="307777"/>
          </a:xfrm>
          <a:prstGeom prst="rect">
            <a:avLst/>
          </a:prstGeom>
          <a:noFill/>
        </p:spPr>
        <p:txBody>
          <a:bodyPr wrap="square" rtlCol="0">
            <a:spAutoFit/>
          </a:bodyPr>
          <a:lstStyle/>
          <a:p>
            <a:r>
              <a:rPr lang="en" altLang="en-US" sz="1400" dirty="0">
                <a:latin typeface="+mn-ea"/>
              </a:rPr>
              <a:t>PC Management Terminal</a:t>
            </a:r>
          </a:p>
        </p:txBody>
      </p:sp>
      <p:cxnSp>
        <p:nvCxnSpPr>
          <p:cNvPr id="27" name="直接连接符 26"/>
          <p:cNvCxnSpPr/>
          <p:nvPr/>
        </p:nvCxnSpPr>
        <p:spPr>
          <a:xfrm flipH="1" flipV="1">
            <a:off x="3131324" y="2416051"/>
            <a:ext cx="1574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637323" y="1982830"/>
            <a:ext cx="1076176" cy="316865"/>
          </a:xfrm>
          <a:prstGeom prst="rect">
            <a:avLst/>
          </a:prstGeom>
          <a:noFill/>
        </p:spPr>
        <p:txBody>
          <a:bodyPr wrap="square" rtlCol="0">
            <a:spAutoFit/>
          </a:bodyPr>
          <a:lstStyle/>
          <a:p>
            <a:r>
              <a:rPr lang="en" altLang="en-US" sz="1465" dirty="0"/>
              <a:t>network</a:t>
            </a:r>
          </a:p>
        </p:txBody>
      </p:sp>
      <p:sp>
        <p:nvSpPr>
          <p:cNvPr id="5" name="文本框 4"/>
          <p:cNvSpPr txBox="1"/>
          <p:nvPr/>
        </p:nvSpPr>
        <p:spPr>
          <a:xfrm>
            <a:off x="4893050" y="3224470"/>
            <a:ext cx="1971485" cy="306705"/>
          </a:xfrm>
          <a:prstGeom prst="rect">
            <a:avLst/>
          </a:prstGeom>
          <a:noFill/>
        </p:spPr>
        <p:txBody>
          <a:bodyPr wrap="square" rtlCol="0">
            <a:spAutoFit/>
          </a:bodyPr>
          <a:lstStyle/>
          <a:p>
            <a:r>
              <a:rPr lang="en" altLang="en-US" sz="1400" dirty="0">
                <a:latin typeface="+mn-ea"/>
                <a:sym typeface="+mn-ea"/>
              </a:rPr>
              <a:t>Split smart conference assistant</a:t>
            </a:r>
            <a:endParaRPr lang="zh-CN" altLang="en-US" sz="1400" dirty="0">
              <a:latin typeface="+mn-ea"/>
            </a:endParaRPr>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252" y="1712039"/>
            <a:ext cx="2218987" cy="1193816"/>
          </a:xfrm>
          <a:prstGeom prst="rect">
            <a:avLst/>
          </a:prstGeom>
        </p:spPr>
      </p:pic>
      <p:sp>
        <p:nvSpPr>
          <p:cNvPr id="12" name="文本框 11"/>
          <p:cNvSpPr txBox="1"/>
          <p:nvPr/>
        </p:nvSpPr>
        <p:spPr>
          <a:xfrm>
            <a:off x="204734" y="1057259"/>
            <a:ext cx="2059902" cy="317779"/>
          </a:xfrm>
          <a:prstGeom prst="rect">
            <a:avLst/>
          </a:prstGeom>
          <a:noFill/>
        </p:spPr>
        <p:txBody>
          <a:bodyPr wrap="square" rtlCol="0" anchor="t">
            <a:spAutoFit/>
          </a:bodyPr>
          <a:lstStyle/>
          <a:p>
            <a:r>
              <a:rPr lang="en" altLang="zh-CN" sz="1465" dirty="0">
                <a:solidFill>
                  <a:schemeClr val="bg1"/>
                </a:solidFill>
                <a:sym typeface="+mn-ea"/>
              </a:rPr>
              <a:t>  </a:t>
            </a:r>
            <a:r>
              <a:rPr lang="en" altLang="en-US" sz="1465" dirty="0">
                <a:solidFill>
                  <a:schemeClr val="bg1"/>
                </a:solidFill>
                <a:sym typeface="+mn-ea"/>
              </a:rPr>
              <a:t>Solution topology</a:t>
            </a:r>
          </a:p>
        </p:txBody>
      </p:sp>
      <p:sp>
        <p:nvSpPr>
          <p:cNvPr id="14" name="文本框 13"/>
          <p:cNvSpPr txBox="1"/>
          <p:nvPr/>
        </p:nvSpPr>
        <p:spPr>
          <a:xfrm>
            <a:off x="579439" y="4273793"/>
            <a:ext cx="11224634" cy="2554605"/>
          </a:xfrm>
          <a:prstGeom prst="rect">
            <a:avLst/>
          </a:prstGeom>
          <a:noFill/>
        </p:spPr>
        <p:txBody>
          <a:bodyPr wrap="square" rtlCol="0" anchor="t">
            <a:noAutofit/>
          </a:bodyPr>
          <a:lstStyle/>
          <a:p>
            <a:pPr>
              <a:lnSpc>
                <a:spcPct val="190000"/>
              </a:lnSpc>
            </a:pPr>
            <a:r>
              <a:rPr lang="en" altLang="en-US" sz="1200" b="1" dirty="0">
                <a:latin typeface="+mn-ea"/>
                <a:sym typeface="+mn-ea"/>
              </a:rPr>
              <a:t>Solution Introduction:</a:t>
            </a:r>
            <a:endParaRPr lang="zh-CN" altLang="en-US" sz="1200" b="1" dirty="0">
              <a:latin typeface="+mn-ea"/>
            </a:endParaRPr>
          </a:p>
          <a:p>
            <a:pPr marL="285750" indent="-285750">
              <a:lnSpc>
                <a:spcPct val="190000"/>
              </a:lnSpc>
              <a:buFont typeface="Wingdings" panose="05000000000000000000" charset="0"/>
              <a:buChar char="l"/>
            </a:pPr>
            <a:r>
              <a:rPr lang="en" altLang="en-US" sz="1200" b="1" dirty="0">
                <a:latin typeface="+mn-ea"/>
                <a:sym typeface="+mn-ea"/>
              </a:rPr>
              <a:t>Front-end pickup device </a:t>
            </a:r>
            <a:r>
              <a:rPr lang="en" altLang="en-US" sz="1200" dirty="0">
                <a:latin typeface="+mn-ea"/>
                <a:sym typeface="+mn-ea"/>
              </a:rPr>
              <a:t>: Directional gooseneck microphone</a:t>
            </a:r>
            <a:endParaRPr lang="zh-CN" altLang="en-US" sz="1200" dirty="0">
              <a:latin typeface="+mn-ea"/>
            </a:endParaRPr>
          </a:p>
          <a:p>
            <a:pPr marL="285750" indent="-285750">
              <a:lnSpc>
                <a:spcPct val="190000"/>
              </a:lnSpc>
              <a:buFont typeface="Wingdings" panose="05000000000000000000" charset="0"/>
              <a:buChar char="l"/>
            </a:pPr>
            <a:r>
              <a:rPr lang="en" altLang="en-US" sz="1200" b="1" dirty="0">
                <a:latin typeface="+mn-ea"/>
                <a:sym typeface="+mn-ea"/>
              </a:rPr>
              <a:t>Data processing equipment </a:t>
            </a:r>
            <a:r>
              <a:rPr lang="en" altLang="en-US" sz="1200" dirty="0">
                <a:latin typeface="+mn-ea"/>
                <a:sym typeface="+mn-ea"/>
              </a:rPr>
              <a:t>: Split-type intelligent conference assistant, which can transcribe conference audio content in real time, accurately distinguish speaker content through physical means, and provide intelligent summaries, etc. It also supports instant export of conference audio and meeting minutes files.</a:t>
            </a:r>
            <a:endParaRPr lang="zh-CN" altLang="en-US" sz="1200" dirty="0">
              <a:latin typeface="+mn-ea"/>
            </a:endParaRPr>
          </a:p>
          <a:p>
            <a:pPr marL="285750" indent="-285750">
              <a:lnSpc>
                <a:spcPct val="190000"/>
              </a:lnSpc>
              <a:buFont typeface="Wingdings" panose="05000000000000000000" charset="0"/>
              <a:buChar char="l"/>
            </a:pPr>
            <a:r>
              <a:rPr lang="en" altLang="en-US" sz="1200" b="1" dirty="0">
                <a:latin typeface="+mn-ea"/>
                <a:sym typeface="+mn-ea"/>
              </a:rPr>
              <a:t>Display device </a:t>
            </a:r>
            <a:r>
              <a:rPr lang="en" altLang="en-US" sz="1200" dirty="0">
                <a:latin typeface="+mn-ea"/>
                <a:sym typeface="+mn-ea"/>
              </a:rPr>
              <a:t>: This solution uses a B/S architecture. Customers can use a personal computer or </a:t>
            </a:r>
            <a:r>
              <a:rPr lang="en" altLang="zh-CN" sz="1200" dirty="0">
                <a:latin typeface="+mn-ea"/>
                <a:sym typeface="+mn-ea"/>
              </a:rPr>
              <a:t>HDMI </a:t>
            </a:r>
            <a:r>
              <a:rPr lang="en" altLang="en-US" sz="1200" dirty="0">
                <a:latin typeface="+mn-ea"/>
                <a:sym typeface="+mn-ea"/>
              </a:rPr>
              <a:t>display to view the transcribed content at any time and download and save relevant meeting files.</a:t>
            </a:r>
          </a:p>
        </p:txBody>
      </p:sp>
      <p:cxnSp>
        <p:nvCxnSpPr>
          <p:cNvPr id="16" name="直接连接符 15"/>
          <p:cNvCxnSpPr/>
          <p:nvPr/>
        </p:nvCxnSpPr>
        <p:spPr>
          <a:xfrm flipH="1" flipV="1">
            <a:off x="8879344" y="888241"/>
            <a:ext cx="10080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5"/>
          <a:stretch>
            <a:fillRect/>
          </a:stretch>
        </p:blipFill>
        <p:spPr>
          <a:xfrm>
            <a:off x="9887269" y="342265"/>
            <a:ext cx="1175385" cy="935990"/>
          </a:xfrm>
          <a:prstGeom prst="rect">
            <a:avLst/>
          </a:prstGeom>
        </p:spPr>
      </p:pic>
      <p:pic>
        <p:nvPicPr>
          <p:cNvPr id="17" name="Picture 4" descr="https://img1.baidu.com/it/u=3018906340,2609148949&amp;fm=253&amp;fmt=auto&amp;app=120&amp;f=JPEG?w=500&amp;h=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744" y="376556"/>
            <a:ext cx="1113155" cy="111315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flipH="1" flipV="1">
            <a:off x="8954909" y="1916941"/>
            <a:ext cx="10080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4" descr="https://img1.baidu.com/it/u=3018906340,2609148949&amp;fm=253&amp;fmt=auto&amp;app=120&amp;f=JPEG?w=500&amp;h=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309" y="1405256"/>
            <a:ext cx="1113155" cy="111315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p:cNvPicPr>
            <a:picLocks noChangeAspect="1"/>
          </p:cNvPicPr>
          <p:nvPr/>
        </p:nvPicPr>
        <p:blipFill>
          <a:blip r:embed="rId5"/>
          <a:stretch>
            <a:fillRect/>
          </a:stretch>
        </p:blipFill>
        <p:spPr>
          <a:xfrm>
            <a:off x="9887269" y="1363980"/>
            <a:ext cx="1175385" cy="935990"/>
          </a:xfrm>
          <a:prstGeom prst="rect">
            <a:avLst/>
          </a:prstGeom>
        </p:spPr>
      </p:pic>
      <p:cxnSp>
        <p:nvCxnSpPr>
          <p:cNvPr id="31" name="直接连接符 30"/>
          <p:cNvCxnSpPr/>
          <p:nvPr/>
        </p:nvCxnSpPr>
        <p:spPr>
          <a:xfrm flipH="1" flipV="1">
            <a:off x="8914269" y="2866266"/>
            <a:ext cx="10080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5"/>
          <a:stretch>
            <a:fillRect/>
          </a:stretch>
        </p:blipFill>
        <p:spPr>
          <a:xfrm>
            <a:off x="9922194" y="2320290"/>
            <a:ext cx="1175385" cy="935990"/>
          </a:xfrm>
          <a:prstGeom prst="rect">
            <a:avLst/>
          </a:prstGeom>
        </p:spPr>
      </p:pic>
      <p:pic>
        <p:nvPicPr>
          <p:cNvPr id="34" name="Picture 4" descr="https://img1.baidu.com/it/u=3018906340,2609148949&amp;fm=253&amp;fmt=auto&amp;app=120&amp;f=JPEG?w=500&amp;h=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0669" y="2354581"/>
            <a:ext cx="1113155" cy="111315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连接符 34"/>
          <p:cNvCxnSpPr/>
          <p:nvPr/>
        </p:nvCxnSpPr>
        <p:spPr>
          <a:xfrm flipH="1" flipV="1">
            <a:off x="8989834" y="3894966"/>
            <a:ext cx="10080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4" descr="https://img1.baidu.com/it/u=3018906340,2609148949&amp;fm=253&amp;fmt=auto&amp;app=120&amp;f=JPEG?w=500&amp;h=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234" y="3383281"/>
            <a:ext cx="1113155" cy="1113155"/>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a:blip r:embed="rId5"/>
          <a:stretch>
            <a:fillRect/>
          </a:stretch>
        </p:blipFill>
        <p:spPr>
          <a:xfrm>
            <a:off x="9922194" y="3342005"/>
            <a:ext cx="1175385" cy="935990"/>
          </a:xfrm>
          <a:prstGeom prst="rect">
            <a:avLst/>
          </a:prstGeom>
        </p:spPr>
      </p:pic>
      <p:sp>
        <p:nvSpPr>
          <p:cNvPr id="38" name="文本框 37"/>
          <p:cNvSpPr txBox="1"/>
          <p:nvPr/>
        </p:nvSpPr>
        <p:spPr>
          <a:xfrm>
            <a:off x="8914448" y="537211"/>
            <a:ext cx="1722148" cy="261610"/>
          </a:xfrm>
          <a:prstGeom prst="rect">
            <a:avLst/>
          </a:prstGeom>
          <a:noFill/>
        </p:spPr>
        <p:txBody>
          <a:bodyPr wrap="square" rtlCol="0" anchor="t">
            <a:spAutoFit/>
          </a:bodyPr>
          <a:lstStyle/>
          <a:p>
            <a:r>
              <a:rPr lang="en" altLang="zh-CN" sz="1050" dirty="0">
                <a:sym typeface="+mn-ea"/>
              </a:rPr>
              <a:t>3.5mm </a:t>
            </a:r>
            <a:r>
              <a:rPr lang="en" altLang="en-US" sz="1050" dirty="0">
                <a:sym typeface="+mn-ea"/>
              </a:rPr>
              <a:t>audio cable</a:t>
            </a:r>
          </a:p>
        </p:txBody>
      </p:sp>
      <p:sp>
        <p:nvSpPr>
          <p:cNvPr id="39" name="文本框 38"/>
          <p:cNvSpPr txBox="1"/>
          <p:nvPr/>
        </p:nvSpPr>
        <p:spPr>
          <a:xfrm>
            <a:off x="8955088" y="1542416"/>
            <a:ext cx="1722148" cy="261610"/>
          </a:xfrm>
          <a:prstGeom prst="rect">
            <a:avLst/>
          </a:prstGeom>
          <a:noFill/>
        </p:spPr>
        <p:txBody>
          <a:bodyPr wrap="square" rtlCol="0" anchor="t">
            <a:spAutoFit/>
          </a:bodyPr>
          <a:lstStyle/>
          <a:p>
            <a:r>
              <a:rPr lang="en" altLang="zh-CN" sz="1050" dirty="0">
                <a:sym typeface="+mn-ea"/>
              </a:rPr>
              <a:t>3.5mm </a:t>
            </a:r>
            <a:r>
              <a:rPr lang="en" altLang="en-US" sz="1050" dirty="0">
                <a:sym typeface="+mn-ea"/>
              </a:rPr>
              <a:t>audio cable</a:t>
            </a:r>
          </a:p>
        </p:txBody>
      </p:sp>
      <p:sp>
        <p:nvSpPr>
          <p:cNvPr id="40" name="文本框 39"/>
          <p:cNvSpPr txBox="1"/>
          <p:nvPr/>
        </p:nvSpPr>
        <p:spPr>
          <a:xfrm>
            <a:off x="8990013" y="2546986"/>
            <a:ext cx="1722148" cy="261610"/>
          </a:xfrm>
          <a:prstGeom prst="rect">
            <a:avLst/>
          </a:prstGeom>
          <a:noFill/>
        </p:spPr>
        <p:txBody>
          <a:bodyPr wrap="square" rtlCol="0" anchor="t">
            <a:spAutoFit/>
          </a:bodyPr>
          <a:lstStyle/>
          <a:p>
            <a:r>
              <a:rPr lang="en" altLang="zh-CN" sz="1050" dirty="0">
                <a:sym typeface="+mn-ea"/>
              </a:rPr>
              <a:t>3.5mm </a:t>
            </a:r>
            <a:r>
              <a:rPr lang="en" altLang="en-US" sz="1050" dirty="0">
                <a:sym typeface="+mn-ea"/>
              </a:rPr>
              <a:t>audio cable</a:t>
            </a:r>
          </a:p>
        </p:txBody>
      </p:sp>
      <p:sp>
        <p:nvSpPr>
          <p:cNvPr id="41" name="文本框 40"/>
          <p:cNvSpPr txBox="1"/>
          <p:nvPr/>
        </p:nvSpPr>
        <p:spPr>
          <a:xfrm>
            <a:off x="8990013" y="3564256"/>
            <a:ext cx="1722148" cy="261610"/>
          </a:xfrm>
          <a:prstGeom prst="rect">
            <a:avLst/>
          </a:prstGeom>
          <a:noFill/>
        </p:spPr>
        <p:txBody>
          <a:bodyPr wrap="square" rtlCol="0" anchor="t">
            <a:spAutoFit/>
          </a:bodyPr>
          <a:lstStyle/>
          <a:p>
            <a:r>
              <a:rPr lang="en" altLang="zh-CN" sz="1050" dirty="0">
                <a:sym typeface="+mn-ea"/>
              </a:rPr>
              <a:t>3.5mm </a:t>
            </a:r>
            <a:r>
              <a:rPr lang="en" altLang="en-US" sz="1050" dirty="0">
                <a:sym typeface="+mn-ea"/>
              </a:rPr>
              <a:t>audio cable</a:t>
            </a:r>
          </a:p>
        </p:txBody>
      </p:sp>
      <p:cxnSp>
        <p:nvCxnSpPr>
          <p:cNvPr id="42" name="直接连接符 41"/>
          <p:cNvCxnSpPr/>
          <p:nvPr/>
        </p:nvCxnSpPr>
        <p:spPr>
          <a:xfrm flipH="1" flipV="1">
            <a:off x="6738759" y="2351916"/>
            <a:ext cx="12960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7133633" y="1975845"/>
            <a:ext cx="1076176" cy="316865"/>
          </a:xfrm>
          <a:prstGeom prst="rect">
            <a:avLst/>
          </a:prstGeom>
          <a:noFill/>
        </p:spPr>
        <p:txBody>
          <a:bodyPr wrap="square" rtlCol="0">
            <a:spAutoFit/>
          </a:bodyPr>
          <a:lstStyle/>
          <a:p>
            <a:r>
              <a:rPr lang="en" altLang="zh-CN" sz="1465" dirty="0"/>
              <a:t>USB</a:t>
            </a:r>
          </a:p>
        </p:txBody>
      </p:sp>
      <p:sp>
        <p:nvSpPr>
          <p:cNvPr id="2" name="五边形 10">
            <a:extLst>
              <a:ext uri="{FF2B5EF4-FFF2-40B4-BE49-F238E27FC236}">
                <a16:creationId xmlns:a16="http://schemas.microsoft.com/office/drawing/2014/main" id="{0E097E98-E20C-0721-7AA7-7A9FE844371F}"/>
              </a:ext>
            </a:extLst>
          </p:cNvPr>
          <p:cNvSpPr/>
          <p:nvPr/>
        </p:nvSpPr>
        <p:spPr>
          <a:xfrm>
            <a:off x="326624" y="1228449"/>
            <a:ext cx="1899340" cy="46417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kern="1600" dirty="0">
              <a:solidFill>
                <a:schemeClr val="tx1">
                  <a:lumMod val="75000"/>
                  <a:lumOff val="25000"/>
                </a:schemeClr>
              </a:solidFill>
              <a:latin typeface="微软雅黑" panose="020B0503020204020204" charset="-122"/>
              <a:ea typeface="+mj-ea"/>
              <a:cs typeface="+mj-cs"/>
            </a:endParaRPr>
          </a:p>
        </p:txBody>
      </p:sp>
      <p:sp>
        <p:nvSpPr>
          <p:cNvPr id="4" name="文本框 11">
            <a:extLst>
              <a:ext uri="{FF2B5EF4-FFF2-40B4-BE49-F238E27FC236}">
                <a16:creationId xmlns:a16="http://schemas.microsoft.com/office/drawing/2014/main" id="{D8CDFD73-2872-90F9-6C21-2BAB66DEFA8C}"/>
              </a:ext>
            </a:extLst>
          </p:cNvPr>
          <p:cNvSpPr txBox="1"/>
          <p:nvPr/>
        </p:nvSpPr>
        <p:spPr>
          <a:xfrm>
            <a:off x="195499" y="1294077"/>
            <a:ext cx="1845738" cy="317779"/>
          </a:xfrm>
          <a:prstGeom prst="rect">
            <a:avLst/>
          </a:prstGeom>
          <a:noFill/>
        </p:spPr>
        <p:txBody>
          <a:bodyPr wrap="square" rtlCol="0" anchor="t">
            <a:spAutoFit/>
          </a:bodyPr>
          <a:lstStyle/>
          <a:p>
            <a:r>
              <a:rPr lang="en" altLang="zh-CN" sz="1465" dirty="0">
                <a:solidFill>
                  <a:schemeClr val="bg1"/>
                </a:solidFill>
                <a:sym typeface="+mn-ea"/>
              </a:rPr>
              <a:t>  </a:t>
            </a:r>
            <a:r>
              <a:rPr lang="en" altLang="en-US" sz="1465" dirty="0">
                <a:solidFill>
                  <a:schemeClr val="bg1"/>
                </a:solidFill>
                <a:sym typeface="+mn-ea"/>
              </a:rPr>
              <a:t>Solution topology</a:t>
            </a:r>
          </a:p>
        </p:txBody>
      </p:sp>
    </p:spTree>
    <p:extLst>
      <p:ext uri="{BB962C8B-B14F-4D97-AF65-F5344CB8AC3E}">
        <p14:creationId xmlns:p14="http://schemas.microsoft.com/office/powerpoint/2010/main" val="270564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25581" y="342400"/>
            <a:ext cx="11180092" cy="460375"/>
          </a:xfrm>
          <a:prstGeom prst="rect">
            <a:avLst/>
          </a:prstGeom>
          <a:noFill/>
        </p:spPr>
        <p:txBody>
          <a:bodyPr wrap="square" rtlCol="0">
            <a:spAutoFit/>
          </a:bodyPr>
          <a:lstStyle/>
          <a:p>
            <a:r>
              <a:rPr lang="en" altLang="en-US" sz="2400" b="1" spc="300" dirty="0">
                <a:latin typeface="+mj-ea"/>
                <a:ea typeface="+mj-ea"/>
              </a:rPr>
              <a:t>Split </a:t>
            </a:r>
            <a:r>
              <a:rPr lang="en" altLang="zh-CN" sz="2400" b="1" spc="300" dirty="0">
                <a:latin typeface="+mj-ea"/>
                <a:ea typeface="+mj-ea"/>
              </a:rPr>
              <a:t>- </a:t>
            </a:r>
            <a:r>
              <a:rPr lang="en" altLang="en-US" sz="2400" b="1" spc="300" dirty="0">
                <a:latin typeface="+mj-ea"/>
                <a:ea typeface="+mj-ea"/>
              </a:rPr>
              <a:t>Universal Remote Conference Networking Mode </a:t>
            </a:r>
            <a:r>
              <a:rPr lang="en" altLang="zh-CN" sz="2400" b="1" spc="300" dirty="0">
                <a:latin typeface="+mj-ea"/>
                <a:ea typeface="+mj-ea"/>
              </a:rPr>
              <a:t>1</a:t>
            </a:r>
          </a:p>
        </p:txBody>
      </p:sp>
      <p:sp>
        <p:nvSpPr>
          <p:cNvPr id="11" name="五边形 10"/>
          <p:cNvSpPr/>
          <p:nvPr/>
        </p:nvSpPr>
        <p:spPr>
          <a:xfrm>
            <a:off x="149694" y="1160933"/>
            <a:ext cx="1642531" cy="40572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kern="1600" dirty="0">
              <a:solidFill>
                <a:schemeClr val="tx1">
                  <a:lumMod val="75000"/>
                  <a:lumOff val="25000"/>
                </a:schemeClr>
              </a:solidFill>
              <a:latin typeface="微软雅黑" panose="020B0503020204020204" charset="-122"/>
              <a:ea typeface="+mj-ea"/>
              <a:cs typeface="+mj-cs"/>
            </a:endParaRPr>
          </a:p>
        </p:txBody>
      </p:sp>
      <p:sp>
        <p:nvSpPr>
          <p:cNvPr id="12" name="文本框 11"/>
          <p:cNvSpPr txBox="1"/>
          <p:nvPr/>
        </p:nvSpPr>
        <p:spPr>
          <a:xfrm>
            <a:off x="27805" y="1192943"/>
            <a:ext cx="1882637" cy="317779"/>
          </a:xfrm>
          <a:prstGeom prst="rect">
            <a:avLst/>
          </a:prstGeom>
          <a:noFill/>
        </p:spPr>
        <p:txBody>
          <a:bodyPr wrap="square" rtlCol="0" anchor="t">
            <a:spAutoFit/>
          </a:bodyPr>
          <a:lstStyle/>
          <a:p>
            <a:r>
              <a:rPr lang="en" altLang="zh-CN" sz="1465" dirty="0">
                <a:solidFill>
                  <a:schemeClr val="bg1"/>
                </a:solidFill>
                <a:sym typeface="+mn-ea"/>
              </a:rPr>
              <a:t>  </a:t>
            </a:r>
            <a:r>
              <a:rPr lang="en" altLang="en-US" sz="1465" dirty="0">
                <a:solidFill>
                  <a:schemeClr val="bg1"/>
                </a:solidFill>
                <a:sym typeface="+mn-ea"/>
              </a:rPr>
              <a:t>Solution topology</a:t>
            </a:r>
          </a:p>
        </p:txBody>
      </p:sp>
      <p:sp>
        <p:nvSpPr>
          <p:cNvPr id="14" name="文本框 13"/>
          <p:cNvSpPr txBox="1"/>
          <p:nvPr/>
        </p:nvSpPr>
        <p:spPr>
          <a:xfrm>
            <a:off x="465085" y="4216533"/>
            <a:ext cx="11526144" cy="2554605"/>
          </a:xfrm>
          <a:prstGeom prst="rect">
            <a:avLst/>
          </a:prstGeom>
          <a:noFill/>
        </p:spPr>
        <p:txBody>
          <a:bodyPr wrap="square" rtlCol="0" anchor="t">
            <a:noAutofit/>
          </a:bodyPr>
          <a:lstStyle/>
          <a:p>
            <a:pPr>
              <a:lnSpc>
                <a:spcPct val="190000"/>
              </a:lnSpc>
            </a:pPr>
            <a:r>
              <a:rPr lang="en" altLang="en-US" sz="1100" b="1" dirty="0">
                <a:latin typeface="+mn-ea"/>
                <a:sym typeface="+mn-ea"/>
              </a:rPr>
              <a:t>Solution Introduction:</a:t>
            </a:r>
            <a:endParaRPr lang="zh-CN" altLang="en-US" sz="1100" b="1" dirty="0">
              <a:latin typeface="+mn-ea"/>
            </a:endParaRPr>
          </a:p>
          <a:p>
            <a:pPr marL="285750" indent="-285750">
              <a:lnSpc>
                <a:spcPct val="190000"/>
              </a:lnSpc>
              <a:buFont typeface="Wingdings" panose="05000000000000000000" charset="0"/>
              <a:buChar char="l"/>
            </a:pPr>
            <a:r>
              <a:rPr lang="en" altLang="en-US" sz="1100" b="1" dirty="0">
                <a:latin typeface="+mn-ea"/>
                <a:sym typeface="+mn-ea"/>
              </a:rPr>
              <a:t>Front-end sound pickup equipment </a:t>
            </a:r>
            <a:r>
              <a:rPr lang="en" altLang="en-US" sz="1100" dirty="0">
                <a:latin typeface="+mn-ea"/>
                <a:sym typeface="+mn-ea"/>
              </a:rPr>
              <a:t>: Huachuang clear sound algorithm </a:t>
            </a:r>
            <a:r>
              <a:rPr lang="en" altLang="zh-CN" sz="1100" dirty="0">
                <a:latin typeface="+mn-ea"/>
                <a:sym typeface="+mn-ea"/>
              </a:rPr>
              <a:t>AI </a:t>
            </a:r>
            <a:r>
              <a:rPr lang="en" altLang="en-US" sz="1100" dirty="0">
                <a:latin typeface="+mn-ea"/>
                <a:sym typeface="+mn-ea"/>
              </a:rPr>
              <a:t>sound pickup microphone, which has AI noise reduction, AI echo cancellation, AI de-reverberation and sound source positioning functions. It also has an 8-microphone array to ensure clear sound reception and wide coverage in the venue.</a:t>
            </a:r>
            <a:endParaRPr lang="zh-CN" altLang="en-US" sz="1100" dirty="0">
              <a:latin typeface="+mn-ea"/>
            </a:endParaRPr>
          </a:p>
          <a:p>
            <a:pPr marL="285750" indent="-285750">
              <a:lnSpc>
                <a:spcPct val="190000"/>
              </a:lnSpc>
              <a:buFont typeface="Wingdings" panose="05000000000000000000" charset="0"/>
              <a:buChar char="l"/>
            </a:pPr>
            <a:r>
              <a:rPr lang="en" altLang="en-US" sz="1100" b="1" dirty="0">
                <a:latin typeface="+mn-ea"/>
                <a:sym typeface="+mn-ea"/>
              </a:rPr>
              <a:t>Data processing equipment </a:t>
            </a:r>
            <a:r>
              <a:rPr lang="en" altLang="en-US" sz="1100" dirty="0">
                <a:latin typeface="+mn-ea"/>
                <a:sym typeface="+mn-ea"/>
              </a:rPr>
              <a:t>: Split-type intelligent conference assistant, which can transcribe the conference audio content (local </a:t>
            </a:r>
            <a:r>
              <a:rPr lang="en" altLang="zh-CN" sz="1100" dirty="0">
                <a:latin typeface="+mn-ea"/>
                <a:sym typeface="+mn-ea"/>
              </a:rPr>
              <a:t>+ remote audio stream) transmitted by AI pickup equipment through the network in real time, distinguish speakers through voiceprint + </a:t>
            </a:r>
            <a:r>
              <a:rPr lang="en" altLang="en-US" sz="1100" dirty="0">
                <a:latin typeface="+mn-ea"/>
                <a:sym typeface="+mn-ea"/>
              </a:rPr>
              <a:t>positioning, and perform intelligent summary, etc. It also supports instant export of conference audio and meeting minutes files.</a:t>
            </a:r>
            <a:endParaRPr lang="zh-CN" altLang="en-US" sz="1100" dirty="0">
              <a:latin typeface="+mn-ea"/>
            </a:endParaRPr>
          </a:p>
          <a:p>
            <a:pPr marL="285750" indent="-285750">
              <a:lnSpc>
                <a:spcPct val="190000"/>
              </a:lnSpc>
              <a:buFont typeface="Wingdings" panose="05000000000000000000" charset="0"/>
              <a:buChar char="l"/>
            </a:pPr>
            <a:r>
              <a:rPr lang="en" altLang="en-US" sz="1100" b="1" dirty="0">
                <a:latin typeface="+mn-ea"/>
                <a:sym typeface="+mn-ea"/>
              </a:rPr>
              <a:t>Display device </a:t>
            </a:r>
            <a:r>
              <a:rPr lang="en" altLang="en-US" sz="1100" dirty="0">
                <a:latin typeface="+mn-ea"/>
                <a:sym typeface="+mn-ea"/>
              </a:rPr>
              <a:t>: This solution uses a B/S architecture. Customers can use a personal computer or </a:t>
            </a:r>
            <a:r>
              <a:rPr lang="en" altLang="zh-CN" sz="1100" dirty="0">
                <a:latin typeface="+mn-ea"/>
                <a:sym typeface="+mn-ea"/>
              </a:rPr>
              <a:t>HDMI </a:t>
            </a:r>
            <a:r>
              <a:rPr lang="en" altLang="en-US" sz="1100" dirty="0">
                <a:latin typeface="+mn-ea"/>
                <a:sym typeface="+mn-ea"/>
              </a:rPr>
              <a:t>display to view the transcribed content at any time and download and save relevant meeting files.</a:t>
            </a:r>
          </a:p>
        </p:txBody>
      </p:sp>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029" y="961956"/>
            <a:ext cx="2218987" cy="1193816"/>
          </a:xfrm>
          <a:prstGeom prst="rect">
            <a:avLst/>
          </a:prstGeom>
        </p:spPr>
      </p:pic>
      <p:cxnSp>
        <p:nvCxnSpPr>
          <p:cNvPr id="49" name="直接连接符 48"/>
          <p:cNvCxnSpPr>
            <a:stCxn id="55" idx="2"/>
            <a:endCxn id="58" idx="0"/>
          </p:cNvCxnSpPr>
          <p:nvPr/>
        </p:nvCxnSpPr>
        <p:spPr>
          <a:xfrm flipH="1">
            <a:off x="8114558" y="1960547"/>
            <a:ext cx="1197595" cy="963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图片 8"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799" y="2957516"/>
            <a:ext cx="1019801" cy="98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p:cNvPicPr>
          <p:nvPr/>
        </p:nvPicPr>
        <p:blipFill>
          <a:blip r:embed="rId4">
            <a:extLst>
              <a:ext uri="{BEBA8EAE-BF5A-486C-A8C5-ECC9F3942E4B}">
                <a14:imgProps xmlns:a14="http://schemas.microsoft.com/office/drawing/2010/main">
                  <a14:imgLayer r:embed="rId5">
                    <a14:imgEffect>
                      <a14:backgroundRemoval t="2708" b="99278" l="0" r="99735"/>
                    </a14:imgEffect>
                  </a14:imgLayer>
                </a14:imgProps>
              </a:ext>
            </a:extLst>
          </a:blip>
          <a:stretch>
            <a:fillRect/>
          </a:stretch>
        </p:blipFill>
        <p:spPr>
          <a:xfrm>
            <a:off x="2163691" y="1096757"/>
            <a:ext cx="1255313" cy="922338"/>
          </a:xfrm>
          <a:prstGeom prst="rect">
            <a:avLst/>
          </a:prstGeom>
        </p:spPr>
      </p:pic>
      <p:sp>
        <p:nvSpPr>
          <p:cNvPr id="52" name="文本框 51"/>
          <p:cNvSpPr txBox="1"/>
          <p:nvPr/>
        </p:nvSpPr>
        <p:spPr>
          <a:xfrm>
            <a:off x="5660187" y="2311280"/>
            <a:ext cx="2819484" cy="261610"/>
          </a:xfrm>
          <a:prstGeom prst="rect">
            <a:avLst/>
          </a:prstGeom>
          <a:noFill/>
        </p:spPr>
        <p:txBody>
          <a:bodyPr wrap="square" rtlCol="0">
            <a:spAutoFit/>
          </a:bodyPr>
          <a:lstStyle/>
          <a:p>
            <a:r>
              <a:rPr lang="en" altLang="en-US" sz="1100" dirty="0"/>
              <a:t>network</a:t>
            </a:r>
          </a:p>
        </p:txBody>
      </p:sp>
      <p:sp>
        <p:nvSpPr>
          <p:cNvPr id="53" name="文本框 52"/>
          <p:cNvSpPr txBox="1"/>
          <p:nvPr/>
        </p:nvSpPr>
        <p:spPr>
          <a:xfrm>
            <a:off x="4977751" y="3967281"/>
            <a:ext cx="2500812" cy="261610"/>
          </a:xfrm>
          <a:prstGeom prst="rect">
            <a:avLst/>
          </a:prstGeom>
          <a:noFill/>
        </p:spPr>
        <p:txBody>
          <a:bodyPr wrap="square" rtlCol="0">
            <a:spAutoFit/>
          </a:bodyPr>
          <a:lstStyle/>
          <a:p>
            <a:r>
              <a:rPr lang="en" altLang="zh-CN" sz="1100" dirty="0"/>
              <a:t>AI </a:t>
            </a:r>
            <a:r>
              <a:rPr lang="en" altLang="en-US" sz="1100" dirty="0"/>
              <a:t>pickup microphone</a:t>
            </a:r>
            <a:endParaRPr lang="zh-CN" altLang="en-US" sz="1100" dirty="0"/>
          </a:p>
        </p:txBody>
      </p:sp>
      <p:pic>
        <p:nvPicPr>
          <p:cNvPr id="55" name="图片 54"/>
          <p:cNvPicPr>
            <a:picLocks noChangeAspect="1"/>
          </p:cNvPicPr>
          <p:nvPr/>
        </p:nvPicPr>
        <p:blipFill>
          <a:blip r:embed="rId6"/>
          <a:stretch>
            <a:fillRect/>
          </a:stretch>
        </p:blipFill>
        <p:spPr>
          <a:xfrm>
            <a:off x="8363788" y="1404221"/>
            <a:ext cx="1896729" cy="556326"/>
          </a:xfrm>
          <a:prstGeom prst="rect">
            <a:avLst/>
          </a:prstGeom>
        </p:spPr>
      </p:pic>
      <p:pic>
        <p:nvPicPr>
          <p:cNvPr id="58" name="图片 57"/>
          <p:cNvPicPr>
            <a:picLocks noChangeAspect="1"/>
          </p:cNvPicPr>
          <p:nvPr/>
        </p:nvPicPr>
        <p:blipFill>
          <a:blip r:embed="rId7"/>
          <a:stretch>
            <a:fillRect/>
          </a:stretch>
        </p:blipFill>
        <p:spPr>
          <a:xfrm>
            <a:off x="7470496" y="2923963"/>
            <a:ext cx="1288122" cy="864223"/>
          </a:xfrm>
          <a:prstGeom prst="rect">
            <a:avLst/>
          </a:prstGeom>
        </p:spPr>
      </p:pic>
      <p:sp>
        <p:nvSpPr>
          <p:cNvPr id="59" name="文本框 58"/>
          <p:cNvSpPr txBox="1"/>
          <p:nvPr/>
        </p:nvSpPr>
        <p:spPr>
          <a:xfrm>
            <a:off x="7225468" y="3957024"/>
            <a:ext cx="2227788" cy="261610"/>
          </a:xfrm>
          <a:prstGeom prst="rect">
            <a:avLst/>
          </a:prstGeom>
          <a:noFill/>
        </p:spPr>
        <p:txBody>
          <a:bodyPr wrap="square" rtlCol="0">
            <a:spAutoFit/>
          </a:bodyPr>
          <a:lstStyle/>
          <a:p>
            <a:r>
              <a:rPr lang="en" altLang="en-US" sz="1100" dirty="0"/>
              <a:t>Conference Terminal</a:t>
            </a:r>
          </a:p>
        </p:txBody>
      </p:sp>
      <p:sp>
        <p:nvSpPr>
          <p:cNvPr id="61" name="文本框 60"/>
          <p:cNvSpPr txBox="1"/>
          <p:nvPr/>
        </p:nvSpPr>
        <p:spPr>
          <a:xfrm>
            <a:off x="8514105" y="961665"/>
            <a:ext cx="2227788" cy="261610"/>
          </a:xfrm>
          <a:prstGeom prst="rect">
            <a:avLst/>
          </a:prstGeom>
          <a:noFill/>
        </p:spPr>
        <p:txBody>
          <a:bodyPr wrap="square" rtlCol="0">
            <a:spAutoFit/>
          </a:bodyPr>
          <a:lstStyle/>
          <a:p>
            <a:r>
              <a:rPr lang="en" altLang="en-US" sz="1100" dirty="0"/>
              <a:t>Conference Server</a:t>
            </a:r>
          </a:p>
        </p:txBody>
      </p:sp>
      <p:sp>
        <p:nvSpPr>
          <p:cNvPr id="64" name="文本框 63"/>
          <p:cNvSpPr txBox="1"/>
          <p:nvPr/>
        </p:nvSpPr>
        <p:spPr>
          <a:xfrm>
            <a:off x="6498938" y="3123698"/>
            <a:ext cx="2819484" cy="261610"/>
          </a:xfrm>
          <a:prstGeom prst="rect">
            <a:avLst/>
          </a:prstGeom>
          <a:noFill/>
        </p:spPr>
        <p:txBody>
          <a:bodyPr wrap="square" rtlCol="0">
            <a:spAutoFit/>
          </a:bodyPr>
          <a:lstStyle/>
          <a:p>
            <a:r>
              <a:rPr lang="en" altLang="zh-CN" sz="1100" dirty="0"/>
              <a:t>USB</a:t>
            </a:r>
          </a:p>
        </p:txBody>
      </p:sp>
      <p:cxnSp>
        <p:nvCxnSpPr>
          <p:cNvPr id="65" name="直接连接符 64"/>
          <p:cNvCxnSpPr/>
          <p:nvPr/>
        </p:nvCxnSpPr>
        <p:spPr>
          <a:xfrm flipH="1">
            <a:off x="3375318" y="1430971"/>
            <a:ext cx="1629133" cy="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3651472" y="1077057"/>
            <a:ext cx="1821197" cy="261610"/>
          </a:xfrm>
          <a:prstGeom prst="rect">
            <a:avLst/>
          </a:prstGeom>
          <a:noFill/>
        </p:spPr>
        <p:txBody>
          <a:bodyPr wrap="square" rtlCol="0">
            <a:spAutoFit/>
          </a:bodyPr>
          <a:lstStyle/>
          <a:p>
            <a:r>
              <a:rPr lang="en" altLang="en-US" sz="1100" dirty="0">
                <a:sym typeface="+mn-ea"/>
              </a:rPr>
              <a:t>network</a:t>
            </a:r>
          </a:p>
        </p:txBody>
      </p:sp>
      <p:sp>
        <p:nvSpPr>
          <p:cNvPr id="67" name="文本框 66"/>
          <p:cNvSpPr txBox="1"/>
          <p:nvPr/>
        </p:nvSpPr>
        <p:spPr>
          <a:xfrm>
            <a:off x="2129593" y="2114045"/>
            <a:ext cx="2227788" cy="261610"/>
          </a:xfrm>
          <a:prstGeom prst="rect">
            <a:avLst/>
          </a:prstGeom>
          <a:noFill/>
        </p:spPr>
        <p:txBody>
          <a:bodyPr wrap="square" rtlCol="0">
            <a:spAutoFit/>
          </a:bodyPr>
          <a:lstStyle/>
          <a:p>
            <a:r>
              <a:rPr lang="en" altLang="zh-CN" sz="1100" dirty="0"/>
              <a:t>PC </a:t>
            </a:r>
            <a:r>
              <a:rPr lang="en" altLang="en-US" sz="1100" dirty="0"/>
              <a:t>Management Terminal</a:t>
            </a:r>
            <a:endParaRPr lang="zh-CN" altLang="en-US" sz="1100" dirty="0"/>
          </a:p>
        </p:txBody>
      </p:sp>
      <p:pic>
        <p:nvPicPr>
          <p:cNvPr id="68" name="图片 67"/>
          <p:cNvPicPr>
            <a:picLocks noChangeAspect="1"/>
          </p:cNvPicPr>
          <p:nvPr/>
        </p:nvPicPr>
        <p:blipFill>
          <a:blip r:embed="rId7"/>
          <a:stretch>
            <a:fillRect/>
          </a:stretch>
        </p:blipFill>
        <p:spPr>
          <a:xfrm>
            <a:off x="10051396" y="2896730"/>
            <a:ext cx="1288122" cy="864223"/>
          </a:xfrm>
          <a:prstGeom prst="rect">
            <a:avLst/>
          </a:prstGeom>
        </p:spPr>
      </p:pic>
      <p:cxnSp>
        <p:nvCxnSpPr>
          <p:cNvPr id="69" name="直接连接符 68"/>
          <p:cNvCxnSpPr>
            <a:stCxn id="68" idx="0"/>
            <a:endCxn id="55" idx="2"/>
          </p:cNvCxnSpPr>
          <p:nvPr/>
        </p:nvCxnSpPr>
        <p:spPr>
          <a:xfrm flipH="1" flipV="1">
            <a:off x="9312153" y="1960548"/>
            <a:ext cx="1383305" cy="936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10040390" y="3944666"/>
            <a:ext cx="2227788" cy="261610"/>
          </a:xfrm>
          <a:prstGeom prst="rect">
            <a:avLst/>
          </a:prstGeom>
          <a:noFill/>
        </p:spPr>
        <p:txBody>
          <a:bodyPr wrap="square" rtlCol="0">
            <a:spAutoFit/>
          </a:bodyPr>
          <a:lstStyle/>
          <a:p>
            <a:r>
              <a:rPr lang="en" altLang="en-US" sz="1100" dirty="0"/>
              <a:t>Conference Terminal</a:t>
            </a:r>
          </a:p>
        </p:txBody>
      </p:sp>
      <p:sp>
        <p:nvSpPr>
          <p:cNvPr id="72" name="文本框 71"/>
          <p:cNvSpPr txBox="1"/>
          <p:nvPr/>
        </p:nvSpPr>
        <p:spPr>
          <a:xfrm>
            <a:off x="4958803" y="895763"/>
            <a:ext cx="3691739" cy="261610"/>
          </a:xfrm>
          <a:prstGeom prst="rect">
            <a:avLst/>
          </a:prstGeom>
          <a:noFill/>
        </p:spPr>
        <p:txBody>
          <a:bodyPr wrap="square" rtlCol="0">
            <a:spAutoFit/>
          </a:bodyPr>
          <a:lstStyle/>
          <a:p>
            <a:r>
              <a:rPr lang="en" altLang="en-US" sz="1100" dirty="0">
                <a:latin typeface="+mn-ea"/>
                <a:sym typeface="+mn-ea"/>
              </a:rPr>
              <a:t>Split smart conference assistant</a:t>
            </a:r>
            <a:endParaRPr lang="zh-CN" altLang="en-US" sz="1100" dirty="0"/>
          </a:p>
        </p:txBody>
      </p:sp>
      <p:cxnSp>
        <p:nvCxnSpPr>
          <p:cNvPr id="73" name="直接连接符 72"/>
          <p:cNvCxnSpPr/>
          <p:nvPr/>
        </p:nvCxnSpPr>
        <p:spPr>
          <a:xfrm flipV="1">
            <a:off x="6516448" y="3428405"/>
            <a:ext cx="1008117" cy="6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4650221" y="2321002"/>
            <a:ext cx="1992380" cy="261610"/>
          </a:xfrm>
          <a:prstGeom prst="rect">
            <a:avLst/>
          </a:prstGeom>
          <a:noFill/>
        </p:spPr>
        <p:txBody>
          <a:bodyPr wrap="square" rtlCol="0">
            <a:spAutoFit/>
          </a:bodyPr>
          <a:lstStyle/>
          <a:p>
            <a:r>
              <a:rPr lang="en" altLang="en-US" sz="1100"/>
              <a:t>Local </a:t>
            </a:r>
            <a:r>
              <a:rPr lang="en" altLang="zh-CN" sz="1100"/>
              <a:t>+ </a:t>
            </a:r>
            <a:r>
              <a:rPr lang="en" altLang="en-US" sz="1100"/>
              <a:t>Remote</a:t>
            </a:r>
          </a:p>
        </p:txBody>
      </p:sp>
      <p:cxnSp>
        <p:nvCxnSpPr>
          <p:cNvPr id="75" name="直接箭头连接符 74"/>
          <p:cNvCxnSpPr/>
          <p:nvPr/>
        </p:nvCxnSpPr>
        <p:spPr>
          <a:xfrm flipH="1" flipV="1">
            <a:off x="5861535" y="1960416"/>
            <a:ext cx="846" cy="1039436"/>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76" name="矩形 75"/>
          <p:cNvSpPr/>
          <p:nvPr/>
        </p:nvSpPr>
        <p:spPr>
          <a:xfrm>
            <a:off x="7248209" y="895986"/>
            <a:ext cx="4206875" cy="3425825"/>
          </a:xfrm>
          <a:prstGeom prst="rect">
            <a:avLst/>
          </a:prstGeom>
          <a:noFill/>
          <a:ln>
            <a:solidFill>
              <a:srgbClr val="000000"/>
            </a:solidFill>
          </a:ln>
          <a:extLst>
            <a:ext uri="{909E8E84-426E-40DD-AFC4-6F175D3DCCD1}">
              <a14:hiddenFill xmlns:a14="http://schemas.microsoft.com/office/drawing/2010/main">
                <a:solidFill>
                  <a:schemeClr val="bg1">
                    <a:lumMod val="75000"/>
                    <a:alpha val="3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76"/>
          <p:cNvSpPr/>
          <p:nvPr/>
        </p:nvSpPr>
        <p:spPr>
          <a:xfrm>
            <a:off x="1799440" y="894941"/>
            <a:ext cx="5447112" cy="3427059"/>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a:p>
        </p:txBody>
      </p:sp>
    </p:spTree>
    <p:extLst>
      <p:ext uri="{BB962C8B-B14F-4D97-AF65-F5344CB8AC3E}">
        <p14:creationId xmlns:p14="http://schemas.microsoft.com/office/powerpoint/2010/main" val="22752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25581" y="342400"/>
            <a:ext cx="10866055" cy="460375"/>
          </a:xfrm>
          <a:prstGeom prst="rect">
            <a:avLst/>
          </a:prstGeom>
          <a:noFill/>
        </p:spPr>
        <p:txBody>
          <a:bodyPr wrap="square" rtlCol="0">
            <a:spAutoFit/>
          </a:bodyPr>
          <a:lstStyle/>
          <a:p>
            <a:r>
              <a:rPr lang="en" altLang="en-US" sz="2400" b="1" spc="300" dirty="0">
                <a:latin typeface="+mj-ea"/>
                <a:ea typeface="+mj-ea"/>
              </a:rPr>
              <a:t>Split </a:t>
            </a:r>
            <a:r>
              <a:rPr lang="en" altLang="zh-CN" sz="2400" b="1" spc="300" dirty="0">
                <a:latin typeface="+mj-ea"/>
                <a:ea typeface="+mj-ea"/>
              </a:rPr>
              <a:t>- </a:t>
            </a:r>
            <a:r>
              <a:rPr lang="en" altLang="en-US" sz="2400" b="1" spc="300" dirty="0">
                <a:latin typeface="+mj-ea"/>
                <a:ea typeface="+mj-ea"/>
              </a:rPr>
              <a:t>Universal Remote Conference Networking Mode </a:t>
            </a:r>
            <a:r>
              <a:rPr lang="en" altLang="zh-CN" sz="2400" b="1" spc="300" dirty="0">
                <a:latin typeface="+mj-ea"/>
                <a:ea typeface="+mj-ea"/>
              </a:rPr>
              <a:t>2</a:t>
            </a:r>
          </a:p>
        </p:txBody>
      </p:sp>
      <p:sp>
        <p:nvSpPr>
          <p:cNvPr id="14" name="文本框 13"/>
          <p:cNvSpPr txBox="1"/>
          <p:nvPr/>
        </p:nvSpPr>
        <p:spPr>
          <a:xfrm>
            <a:off x="377583" y="4263041"/>
            <a:ext cx="11443017" cy="2554605"/>
          </a:xfrm>
          <a:prstGeom prst="rect">
            <a:avLst/>
          </a:prstGeom>
          <a:noFill/>
        </p:spPr>
        <p:txBody>
          <a:bodyPr wrap="square" rtlCol="0" anchor="t">
            <a:noAutofit/>
          </a:bodyPr>
          <a:lstStyle/>
          <a:p>
            <a:pPr>
              <a:lnSpc>
                <a:spcPct val="190000"/>
              </a:lnSpc>
            </a:pPr>
            <a:r>
              <a:rPr lang="en" altLang="en-US" sz="1100" b="1" dirty="0">
                <a:latin typeface="+mn-ea"/>
                <a:sym typeface="+mn-ea"/>
              </a:rPr>
              <a:t>Solution Introduction:</a:t>
            </a:r>
            <a:endParaRPr lang="zh-CN" altLang="en-US" sz="1100" b="1" dirty="0">
              <a:latin typeface="+mn-ea"/>
            </a:endParaRPr>
          </a:p>
          <a:p>
            <a:pPr marL="285750" indent="-285750">
              <a:lnSpc>
                <a:spcPct val="190000"/>
              </a:lnSpc>
              <a:buFont typeface="Wingdings" panose="05000000000000000000" charset="0"/>
              <a:buChar char="l"/>
            </a:pPr>
            <a:r>
              <a:rPr lang="en" altLang="en-US" sz="1100" b="1" dirty="0">
                <a:latin typeface="+mn-ea"/>
                <a:sym typeface="+mn-ea"/>
              </a:rPr>
              <a:t>Front-end sound pickup device </a:t>
            </a:r>
            <a:r>
              <a:rPr lang="en" altLang="en-US" sz="1100" dirty="0">
                <a:latin typeface="+mn-ea"/>
                <a:sym typeface="+mn-ea"/>
              </a:rPr>
              <a:t>: local audio is output through the directional gooseneck microphone and the mixer </a:t>
            </a:r>
            <a:r>
              <a:rPr lang="en" altLang="zh-CN" sz="1100" dirty="0">
                <a:latin typeface="+mn-ea"/>
                <a:sym typeface="+mn-ea"/>
              </a:rPr>
              <a:t>AUX , and remote audio is output through the conference terminal audio output port </a:t>
            </a:r>
            <a:r>
              <a:rPr lang="en" altLang="en-US" sz="1100" dirty="0">
                <a:latin typeface="+mn-ea"/>
                <a:sym typeface="+mn-ea"/>
              </a:rPr>
              <a:t>to the mixer </a:t>
            </a:r>
            <a:r>
              <a:rPr lang="en" altLang="zh-CN" sz="1100" dirty="0">
                <a:latin typeface="+mn-ea"/>
                <a:sym typeface="+mn-ea"/>
              </a:rPr>
              <a:t>AUX</a:t>
            </a:r>
          </a:p>
          <a:p>
            <a:pPr marL="285750" indent="-285750">
              <a:lnSpc>
                <a:spcPct val="190000"/>
              </a:lnSpc>
              <a:buFont typeface="Wingdings" panose="05000000000000000000" charset="0"/>
              <a:buChar char="l"/>
            </a:pPr>
            <a:r>
              <a:rPr lang="en" altLang="en-US" sz="1100" b="1" dirty="0">
                <a:latin typeface="+mn-ea"/>
                <a:sym typeface="+mn-ea"/>
              </a:rPr>
              <a:t>Data processing equipment : Split-type intelligent conference assistant, which </a:t>
            </a:r>
            <a:r>
              <a:rPr lang="en" altLang="en-US" sz="1100" dirty="0">
                <a:latin typeface="+mn-ea"/>
                <a:sym typeface="+mn-ea"/>
              </a:rPr>
              <a:t>can transcribe the conference audio content transmitted from the mixing console (local </a:t>
            </a:r>
            <a:r>
              <a:rPr lang="en" altLang="zh-CN" sz="1100" dirty="0">
                <a:latin typeface="+mn-ea"/>
                <a:sym typeface="+mn-ea"/>
              </a:rPr>
              <a:t>+ remote audio stream) in real time, distinguish speakers through voiceprint + </a:t>
            </a:r>
            <a:r>
              <a:rPr lang="en" altLang="en-US" sz="1100" dirty="0">
                <a:latin typeface="+mn-ea"/>
                <a:sym typeface="+mn-ea"/>
              </a:rPr>
              <a:t>physical method, intelligent summary, etc., and also supports instant export of conference audio and meeting minutes files.</a:t>
            </a:r>
            <a:endParaRPr lang="zh-CN" altLang="en-US" sz="1100" dirty="0">
              <a:latin typeface="+mn-ea"/>
            </a:endParaRPr>
          </a:p>
          <a:p>
            <a:pPr marL="285750" indent="-285750">
              <a:lnSpc>
                <a:spcPct val="190000"/>
              </a:lnSpc>
              <a:buFont typeface="Wingdings" panose="05000000000000000000" charset="0"/>
              <a:buChar char="l"/>
            </a:pPr>
            <a:r>
              <a:rPr lang="en" altLang="en-US" sz="1100" b="1" dirty="0">
                <a:latin typeface="+mn-ea"/>
                <a:sym typeface="+mn-ea"/>
              </a:rPr>
              <a:t>Display device </a:t>
            </a:r>
            <a:r>
              <a:rPr lang="en" altLang="en-US" sz="1100" dirty="0">
                <a:latin typeface="+mn-ea"/>
                <a:sym typeface="+mn-ea"/>
              </a:rPr>
              <a:t>: This solution uses a B/S architecture. Customers can use a personal computer or </a:t>
            </a:r>
            <a:r>
              <a:rPr lang="en" altLang="zh-CN" sz="1100" dirty="0">
                <a:latin typeface="+mn-ea"/>
                <a:sym typeface="+mn-ea"/>
              </a:rPr>
              <a:t>HDMI </a:t>
            </a:r>
            <a:r>
              <a:rPr lang="en" altLang="en-US" sz="1100" dirty="0">
                <a:latin typeface="+mn-ea"/>
                <a:sym typeface="+mn-ea"/>
              </a:rPr>
              <a:t>display to view the transcribed content at any time and download and save relevant meeting files.</a:t>
            </a:r>
          </a:p>
        </p:txBody>
      </p:sp>
      <p:grpSp>
        <p:nvGrpSpPr>
          <p:cNvPr id="171" name="组合 170"/>
          <p:cNvGrpSpPr/>
          <p:nvPr/>
        </p:nvGrpSpPr>
        <p:grpSpPr>
          <a:xfrm>
            <a:off x="1961833" y="916305"/>
            <a:ext cx="9133522" cy="3508017"/>
            <a:chOff x="3562" y="1606"/>
            <a:chExt cx="13663" cy="5155"/>
          </a:xfrm>
        </p:grpSpPr>
        <p:pic>
          <p:nvPicPr>
            <p:cNvPr id="135" name="图片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 y="1744"/>
              <a:ext cx="3065" cy="1784"/>
            </a:xfrm>
            <a:prstGeom prst="rect">
              <a:avLst/>
            </a:prstGeom>
          </p:spPr>
        </p:pic>
        <p:cxnSp>
          <p:nvCxnSpPr>
            <p:cNvPr id="136" name="直接连接符 135"/>
            <p:cNvCxnSpPr>
              <a:stCxn id="138" idx="2"/>
              <a:endCxn id="139" idx="0"/>
            </p:cNvCxnSpPr>
            <p:nvPr/>
          </p:nvCxnSpPr>
          <p:spPr>
            <a:xfrm flipH="1">
              <a:off x="12285" y="3198"/>
              <a:ext cx="1654" cy="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7" name="图片 136"/>
            <p:cNvPicPr>
              <a:picLocks noChangeAspect="1"/>
            </p:cNvPicPr>
            <p:nvPr/>
          </p:nvPicPr>
          <p:blipFill>
            <a:blip r:embed="rId3">
              <a:extLst>
                <a:ext uri="{BEBA8EAE-BF5A-486C-A8C5-ECC9F3942E4B}">
                  <a14:imgProps xmlns:a14="http://schemas.microsoft.com/office/drawing/2010/main">
                    <a14:imgLayer r:embed="rId4">
                      <a14:imgEffect>
                        <a14:backgroundRemoval t="2708" b="99278" l="0" r="99735"/>
                      </a14:imgEffect>
                    </a14:imgLayer>
                  </a14:imgProps>
                </a:ext>
              </a:extLst>
            </a:blip>
            <a:stretch>
              <a:fillRect/>
            </a:stretch>
          </p:blipFill>
          <p:spPr>
            <a:xfrm>
              <a:off x="4474" y="4700"/>
              <a:ext cx="1734" cy="1378"/>
            </a:xfrm>
            <a:prstGeom prst="rect">
              <a:avLst/>
            </a:prstGeom>
          </p:spPr>
        </p:pic>
        <p:pic>
          <p:nvPicPr>
            <p:cNvPr id="138" name="图片 137"/>
            <p:cNvPicPr>
              <a:picLocks noChangeAspect="1"/>
            </p:cNvPicPr>
            <p:nvPr/>
          </p:nvPicPr>
          <p:blipFill>
            <a:blip r:embed="rId5"/>
            <a:stretch>
              <a:fillRect/>
            </a:stretch>
          </p:blipFill>
          <p:spPr>
            <a:xfrm>
              <a:off x="12629" y="2367"/>
              <a:ext cx="2620" cy="831"/>
            </a:xfrm>
            <a:prstGeom prst="rect">
              <a:avLst/>
            </a:prstGeom>
          </p:spPr>
        </p:pic>
        <p:pic>
          <p:nvPicPr>
            <p:cNvPr id="139" name="图片 138"/>
            <p:cNvPicPr>
              <a:picLocks noChangeAspect="1"/>
            </p:cNvPicPr>
            <p:nvPr/>
          </p:nvPicPr>
          <p:blipFill>
            <a:blip r:embed="rId6"/>
            <a:stretch>
              <a:fillRect/>
            </a:stretch>
          </p:blipFill>
          <p:spPr>
            <a:xfrm>
              <a:off x="11395" y="4638"/>
              <a:ext cx="1779" cy="1291"/>
            </a:xfrm>
            <a:prstGeom prst="rect">
              <a:avLst/>
            </a:prstGeom>
          </p:spPr>
        </p:pic>
        <p:sp>
          <p:nvSpPr>
            <p:cNvPr id="140" name="文本框 139"/>
            <p:cNvSpPr txBox="1"/>
            <p:nvPr/>
          </p:nvSpPr>
          <p:spPr>
            <a:xfrm>
              <a:off x="10865" y="6182"/>
              <a:ext cx="2471" cy="362"/>
            </a:xfrm>
            <a:prstGeom prst="rect">
              <a:avLst/>
            </a:prstGeom>
            <a:noFill/>
          </p:spPr>
          <p:txBody>
            <a:bodyPr wrap="square" rtlCol="0">
              <a:spAutoFit/>
            </a:bodyPr>
            <a:lstStyle/>
            <a:p>
              <a:r>
                <a:rPr lang="en" altLang="en-US" sz="1000" dirty="0"/>
                <a:t>Conference Terminal</a:t>
              </a:r>
            </a:p>
          </p:txBody>
        </p:sp>
        <p:sp>
          <p:nvSpPr>
            <p:cNvPr id="141" name="文本框 140"/>
            <p:cNvSpPr txBox="1"/>
            <p:nvPr/>
          </p:nvSpPr>
          <p:spPr>
            <a:xfrm>
              <a:off x="12646" y="1706"/>
              <a:ext cx="2471" cy="362"/>
            </a:xfrm>
            <a:prstGeom prst="rect">
              <a:avLst/>
            </a:prstGeom>
            <a:noFill/>
          </p:spPr>
          <p:txBody>
            <a:bodyPr wrap="square" rtlCol="0">
              <a:spAutoFit/>
            </a:bodyPr>
            <a:lstStyle/>
            <a:p>
              <a:r>
                <a:rPr lang="en" altLang="en-US" sz="1000" dirty="0"/>
                <a:t>Conference Server</a:t>
              </a:r>
            </a:p>
          </p:txBody>
        </p:sp>
        <p:cxnSp>
          <p:nvCxnSpPr>
            <p:cNvPr id="142" name="直接连接符 141"/>
            <p:cNvCxnSpPr/>
            <p:nvPr/>
          </p:nvCxnSpPr>
          <p:spPr>
            <a:xfrm flipH="1">
              <a:off x="5314" y="3083"/>
              <a:ext cx="14" cy="1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文本框 142"/>
            <p:cNvSpPr txBox="1"/>
            <p:nvPr/>
          </p:nvSpPr>
          <p:spPr>
            <a:xfrm>
              <a:off x="5329" y="3655"/>
              <a:ext cx="1486" cy="360"/>
            </a:xfrm>
            <a:prstGeom prst="rect">
              <a:avLst/>
            </a:prstGeom>
            <a:noFill/>
          </p:spPr>
          <p:txBody>
            <a:bodyPr wrap="square" rtlCol="0">
              <a:spAutoFit/>
            </a:bodyPr>
            <a:lstStyle/>
            <a:p>
              <a:r>
                <a:rPr lang="en" altLang="en-US" sz="1000" dirty="0"/>
                <a:t>network</a:t>
              </a:r>
            </a:p>
          </p:txBody>
        </p:sp>
        <p:sp>
          <p:nvSpPr>
            <p:cNvPr id="144" name="文本框 143"/>
            <p:cNvSpPr txBox="1"/>
            <p:nvPr/>
          </p:nvSpPr>
          <p:spPr>
            <a:xfrm>
              <a:off x="4154" y="6097"/>
              <a:ext cx="2471" cy="362"/>
            </a:xfrm>
            <a:prstGeom prst="rect">
              <a:avLst/>
            </a:prstGeom>
            <a:noFill/>
          </p:spPr>
          <p:txBody>
            <a:bodyPr wrap="square" rtlCol="0">
              <a:spAutoFit/>
            </a:bodyPr>
            <a:lstStyle/>
            <a:p>
              <a:r>
                <a:rPr lang="en" altLang="zh-CN" sz="1000" dirty="0"/>
                <a:t>PC </a:t>
              </a:r>
              <a:r>
                <a:rPr lang="en" altLang="en-US" sz="1000" dirty="0"/>
                <a:t>Management Terminal</a:t>
              </a:r>
              <a:endParaRPr lang="zh-CN" altLang="en-US" sz="1000" dirty="0"/>
            </a:p>
          </p:txBody>
        </p:sp>
        <p:pic>
          <p:nvPicPr>
            <p:cNvPr id="145" name="图片 144"/>
            <p:cNvPicPr>
              <a:picLocks noChangeAspect="1"/>
            </p:cNvPicPr>
            <p:nvPr/>
          </p:nvPicPr>
          <p:blipFill>
            <a:blip r:embed="rId6"/>
            <a:stretch>
              <a:fillRect/>
            </a:stretch>
          </p:blipFill>
          <p:spPr>
            <a:xfrm>
              <a:off x="14961" y="4597"/>
              <a:ext cx="1779" cy="1291"/>
            </a:xfrm>
            <a:prstGeom prst="rect">
              <a:avLst/>
            </a:prstGeom>
          </p:spPr>
        </p:pic>
        <p:cxnSp>
          <p:nvCxnSpPr>
            <p:cNvPr id="146" name="直接连接符 145"/>
            <p:cNvCxnSpPr>
              <a:stCxn id="145" idx="0"/>
              <a:endCxn id="138" idx="2"/>
            </p:cNvCxnSpPr>
            <p:nvPr/>
          </p:nvCxnSpPr>
          <p:spPr>
            <a:xfrm flipH="1" flipV="1">
              <a:off x="13939" y="3198"/>
              <a:ext cx="1911" cy="1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文本框 146"/>
            <p:cNvSpPr txBox="1"/>
            <p:nvPr/>
          </p:nvSpPr>
          <p:spPr>
            <a:xfrm>
              <a:off x="14754" y="6163"/>
              <a:ext cx="2471" cy="362"/>
            </a:xfrm>
            <a:prstGeom prst="rect">
              <a:avLst/>
            </a:prstGeom>
            <a:noFill/>
          </p:spPr>
          <p:txBody>
            <a:bodyPr wrap="square" rtlCol="0">
              <a:spAutoFit/>
            </a:bodyPr>
            <a:lstStyle/>
            <a:p>
              <a:r>
                <a:rPr lang="en" altLang="en-US" sz="1000" dirty="0"/>
                <a:t>Conference Terminal</a:t>
              </a:r>
            </a:p>
          </p:txBody>
        </p:sp>
        <p:sp>
          <p:nvSpPr>
            <p:cNvPr id="149" name="文本框 148"/>
            <p:cNvSpPr txBox="1"/>
            <p:nvPr/>
          </p:nvSpPr>
          <p:spPr>
            <a:xfrm>
              <a:off x="3858" y="1642"/>
              <a:ext cx="4093" cy="362"/>
            </a:xfrm>
            <a:prstGeom prst="rect">
              <a:avLst/>
            </a:prstGeom>
            <a:noFill/>
          </p:spPr>
          <p:txBody>
            <a:bodyPr wrap="square" rtlCol="0">
              <a:spAutoFit/>
            </a:bodyPr>
            <a:lstStyle/>
            <a:p>
              <a:r>
                <a:rPr lang="en" altLang="zh-CN" sz="1000" dirty="0"/>
                <a:t>AI </a:t>
              </a:r>
              <a:r>
                <a:rPr lang="en" altLang="en-US" sz="1000" dirty="0"/>
                <a:t>Intelligent Transcription Microserver</a:t>
              </a:r>
              <a:endParaRPr lang="zh-CN" altLang="en-US" sz="1000" dirty="0"/>
            </a:p>
          </p:txBody>
        </p:sp>
        <p:cxnSp>
          <p:nvCxnSpPr>
            <p:cNvPr id="150" name="直接箭头连接符 149"/>
            <p:cNvCxnSpPr/>
            <p:nvPr/>
          </p:nvCxnSpPr>
          <p:spPr>
            <a:xfrm flipV="1">
              <a:off x="9906" y="3636"/>
              <a:ext cx="1" cy="1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p:cNvCxnSpPr/>
            <p:nvPr/>
          </p:nvCxnSpPr>
          <p:spPr>
            <a:xfrm flipH="1" flipV="1">
              <a:off x="10802" y="2768"/>
              <a:ext cx="1541" cy="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2" name="Picture 2" descr="https://p6.itc.cn/images01/20240103/d9618d2ddb094be898ad0579f34b9ddf.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9" y="1971"/>
              <a:ext cx="1532" cy="1657"/>
            </a:xfrm>
            <a:prstGeom prst="rect">
              <a:avLst/>
            </a:prstGeom>
            <a:noFill/>
            <a:extLst>
              <a:ext uri="{909E8E84-426E-40DD-AFC4-6F175D3DCCD1}">
                <a14:hiddenFill xmlns:a14="http://schemas.microsoft.com/office/drawing/2010/main">
                  <a:solidFill>
                    <a:srgbClr val="FFFFFF"/>
                  </a:solidFill>
                </a14:hiddenFill>
              </a:ext>
            </a:extLst>
          </p:spPr>
        </p:pic>
        <p:sp>
          <p:nvSpPr>
            <p:cNvPr id="153" name="文本框 152"/>
            <p:cNvSpPr txBox="1"/>
            <p:nvPr/>
          </p:nvSpPr>
          <p:spPr>
            <a:xfrm>
              <a:off x="8711" y="3863"/>
              <a:ext cx="2080" cy="360"/>
            </a:xfrm>
            <a:prstGeom prst="rect">
              <a:avLst/>
            </a:prstGeom>
            <a:noFill/>
          </p:spPr>
          <p:txBody>
            <a:bodyPr wrap="square" rtlCol="0">
              <a:spAutoFit/>
            </a:bodyPr>
            <a:lstStyle/>
            <a:p>
              <a:r>
                <a:rPr lang="en" altLang="zh-CN" sz="1000" dirty="0"/>
                <a:t>Audio in</a:t>
              </a:r>
            </a:p>
          </p:txBody>
        </p:sp>
        <p:sp>
          <p:nvSpPr>
            <p:cNvPr id="154" name="矩形 153"/>
            <p:cNvSpPr/>
            <p:nvPr/>
          </p:nvSpPr>
          <p:spPr>
            <a:xfrm>
              <a:off x="11086" y="2119"/>
              <a:ext cx="1852" cy="360"/>
            </a:xfrm>
            <a:prstGeom prst="rect">
              <a:avLst/>
            </a:prstGeom>
          </p:spPr>
          <p:txBody>
            <a:bodyPr wrap="square">
              <a:spAutoFit/>
            </a:bodyPr>
            <a:lstStyle/>
            <a:p>
              <a:r>
                <a:rPr lang="en" altLang="zh-CN" sz="1000" dirty="0"/>
                <a:t>Audio out</a:t>
              </a:r>
            </a:p>
          </p:txBody>
        </p:sp>
        <p:pic>
          <p:nvPicPr>
            <p:cNvPr id="155" name="Picture 4" descr="https://img1.baidu.com/it/u=3018906340,2609148949&amp;fm=253&amp;fmt=auto&amp;app=120&amp;f=JPEG?w=500&amp;h=5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0" y="1761"/>
              <a:ext cx="1330" cy="1438"/>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直接连接符 155"/>
            <p:cNvCxnSpPr/>
            <p:nvPr/>
          </p:nvCxnSpPr>
          <p:spPr>
            <a:xfrm flipV="1">
              <a:off x="8723" y="2490"/>
              <a:ext cx="421" cy="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文本框 156"/>
            <p:cNvSpPr txBox="1"/>
            <p:nvPr/>
          </p:nvSpPr>
          <p:spPr>
            <a:xfrm>
              <a:off x="7388" y="1642"/>
              <a:ext cx="1845" cy="360"/>
            </a:xfrm>
            <a:prstGeom prst="rect">
              <a:avLst/>
            </a:prstGeom>
            <a:noFill/>
          </p:spPr>
          <p:txBody>
            <a:bodyPr wrap="square" rtlCol="0">
              <a:spAutoFit/>
            </a:bodyPr>
            <a:lstStyle/>
            <a:p>
              <a:r>
                <a:rPr lang="en" altLang="zh-CN" sz="1000" dirty="0"/>
                <a:t>USB </a:t>
              </a:r>
              <a:r>
                <a:rPr lang="en" altLang="en-US" sz="1000" dirty="0"/>
                <a:t>Sound Card</a:t>
              </a:r>
              <a:endParaRPr lang="zh-CN" altLang="en-US" sz="1000" dirty="0"/>
            </a:p>
          </p:txBody>
        </p:sp>
        <p:sp>
          <p:nvSpPr>
            <p:cNvPr id="158" name="文本框 157"/>
            <p:cNvSpPr txBox="1"/>
            <p:nvPr/>
          </p:nvSpPr>
          <p:spPr>
            <a:xfrm>
              <a:off x="9424" y="1628"/>
              <a:ext cx="1845" cy="360"/>
            </a:xfrm>
            <a:prstGeom prst="rect">
              <a:avLst/>
            </a:prstGeom>
            <a:noFill/>
          </p:spPr>
          <p:txBody>
            <a:bodyPr wrap="square" rtlCol="0">
              <a:spAutoFit/>
            </a:bodyPr>
            <a:lstStyle/>
            <a:p>
              <a:r>
                <a:rPr lang="en" altLang="en-US" sz="1000" dirty="0"/>
                <a:t>Mixer</a:t>
              </a:r>
              <a:endParaRPr lang="zh-CN" altLang="en-US" sz="1000" dirty="0"/>
            </a:p>
          </p:txBody>
        </p:sp>
        <p:pic>
          <p:nvPicPr>
            <p:cNvPr id="159" name="图片 158"/>
            <p:cNvPicPr>
              <a:picLocks noChangeAspect="1"/>
            </p:cNvPicPr>
            <p:nvPr/>
          </p:nvPicPr>
          <p:blipFill>
            <a:blip r:embed="rId9"/>
            <a:stretch>
              <a:fillRect/>
            </a:stretch>
          </p:blipFill>
          <p:spPr>
            <a:xfrm>
              <a:off x="9126" y="4684"/>
              <a:ext cx="1553" cy="1337"/>
            </a:xfrm>
            <a:prstGeom prst="rect">
              <a:avLst/>
            </a:prstGeom>
          </p:spPr>
        </p:pic>
        <p:sp>
          <p:nvSpPr>
            <p:cNvPr id="160" name="文本框 159"/>
            <p:cNvSpPr txBox="1"/>
            <p:nvPr/>
          </p:nvSpPr>
          <p:spPr>
            <a:xfrm>
              <a:off x="8563" y="6173"/>
              <a:ext cx="2935" cy="588"/>
            </a:xfrm>
            <a:prstGeom prst="rect">
              <a:avLst/>
            </a:prstGeom>
            <a:noFill/>
          </p:spPr>
          <p:txBody>
            <a:bodyPr wrap="square" rtlCol="0">
              <a:spAutoFit/>
            </a:bodyPr>
            <a:lstStyle/>
            <a:p>
              <a:r>
                <a:rPr lang="en" altLang="en-US" sz="1000" dirty="0"/>
                <a:t>Hand in Hand Gooseneck Wheat</a:t>
              </a:r>
            </a:p>
          </p:txBody>
        </p:sp>
        <p:pic>
          <p:nvPicPr>
            <p:cNvPr id="161" name="Picture 4" descr="https://img1.baidu.com/it/u=3018906340,2609148949&amp;fm=253&amp;fmt=auto&amp;app=120&amp;f=JPEG?w=500&amp;h=5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4" y="2714"/>
              <a:ext cx="1124" cy="1216"/>
            </a:xfrm>
            <a:prstGeom prst="rect">
              <a:avLst/>
            </a:prstGeom>
            <a:noFill/>
            <a:extLst>
              <a:ext uri="{909E8E84-426E-40DD-AFC4-6F175D3DCCD1}">
                <a14:hiddenFill xmlns:a14="http://schemas.microsoft.com/office/drawing/2010/main">
                  <a:solidFill>
                    <a:srgbClr val="FFFFFF"/>
                  </a:solidFill>
                </a14:hiddenFill>
              </a:ext>
            </a:extLst>
          </p:spPr>
        </p:pic>
        <p:cxnSp>
          <p:nvCxnSpPr>
            <p:cNvPr id="162" name="直接连接符 161"/>
            <p:cNvCxnSpPr/>
            <p:nvPr/>
          </p:nvCxnSpPr>
          <p:spPr>
            <a:xfrm flipV="1">
              <a:off x="8712" y="3070"/>
              <a:ext cx="421" cy="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文本框 162"/>
            <p:cNvSpPr txBox="1"/>
            <p:nvPr/>
          </p:nvSpPr>
          <p:spPr>
            <a:xfrm>
              <a:off x="8637" y="3210"/>
              <a:ext cx="982" cy="338"/>
            </a:xfrm>
            <a:prstGeom prst="rect">
              <a:avLst/>
            </a:prstGeom>
            <a:noFill/>
          </p:spPr>
          <p:txBody>
            <a:bodyPr wrap="square" rtlCol="0">
              <a:spAutoFit/>
            </a:bodyPr>
            <a:lstStyle/>
            <a:p>
              <a:r>
                <a:rPr lang="en" altLang="en-US" sz="900" dirty="0"/>
                <a:t>local</a:t>
              </a:r>
            </a:p>
          </p:txBody>
        </p:sp>
        <p:sp>
          <p:nvSpPr>
            <p:cNvPr id="164" name="文本框 163"/>
            <p:cNvSpPr txBox="1"/>
            <p:nvPr/>
          </p:nvSpPr>
          <p:spPr>
            <a:xfrm>
              <a:off x="8563" y="2014"/>
              <a:ext cx="982" cy="338"/>
            </a:xfrm>
            <a:prstGeom prst="rect">
              <a:avLst/>
            </a:prstGeom>
            <a:noFill/>
          </p:spPr>
          <p:txBody>
            <a:bodyPr wrap="square" rtlCol="0">
              <a:spAutoFit/>
            </a:bodyPr>
            <a:lstStyle/>
            <a:p>
              <a:r>
                <a:rPr lang="en" altLang="en-US" sz="900" dirty="0"/>
                <a:t>remote</a:t>
              </a:r>
            </a:p>
          </p:txBody>
        </p:sp>
        <p:cxnSp>
          <p:nvCxnSpPr>
            <p:cNvPr id="165" name="直接连接符 164"/>
            <p:cNvCxnSpPr/>
            <p:nvPr/>
          </p:nvCxnSpPr>
          <p:spPr>
            <a:xfrm flipH="1">
              <a:off x="12298" y="2760"/>
              <a:ext cx="15" cy="1777"/>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166" name="矩形 165"/>
            <p:cNvSpPr/>
            <p:nvPr/>
          </p:nvSpPr>
          <p:spPr>
            <a:xfrm>
              <a:off x="11086" y="1621"/>
              <a:ext cx="5826" cy="5102"/>
            </a:xfrm>
            <a:prstGeom prst="rect">
              <a:avLst/>
            </a:prstGeom>
            <a:noFill/>
            <a:ln>
              <a:solidFill>
                <a:srgbClr val="000000"/>
              </a:solidFill>
            </a:ln>
            <a:extLst>
              <a:ext uri="{909E8E84-426E-40DD-AFC4-6F175D3DCCD1}">
                <a14:hiddenFill xmlns:a14="http://schemas.microsoft.com/office/drawing/2010/main">
                  <a:solidFill>
                    <a:schemeClr val="bg1">
                      <a:lumMod val="75000"/>
                      <a:alpha val="3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p:cNvSpPr/>
            <p:nvPr/>
          </p:nvSpPr>
          <p:spPr>
            <a:xfrm>
              <a:off x="3562" y="1606"/>
              <a:ext cx="7524" cy="5121"/>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68" name="直接箭头连接符 167"/>
            <p:cNvCxnSpPr/>
            <p:nvPr/>
          </p:nvCxnSpPr>
          <p:spPr>
            <a:xfrm flipH="1" flipV="1">
              <a:off x="6766" y="3064"/>
              <a:ext cx="594" cy="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p:nvPr/>
          </p:nvCxnSpPr>
          <p:spPr>
            <a:xfrm flipH="1" flipV="1">
              <a:off x="6766" y="2485"/>
              <a:ext cx="594" cy="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540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6268" y="315450"/>
            <a:ext cx="4701038" cy="461665"/>
          </a:xfrm>
          <a:prstGeom prst="rect">
            <a:avLst/>
          </a:prstGeom>
          <a:noFill/>
        </p:spPr>
        <p:txBody>
          <a:bodyPr wrap="square" rtlCol="0">
            <a:spAutoFit/>
          </a:bodyPr>
          <a:lstStyle/>
          <a:p>
            <a:r>
              <a:rPr lang="en" altLang="en-US" sz="2400" b="1" spc="300" dirty="0">
                <a:latin typeface="+mj-ea"/>
                <a:ea typeface="+mj-ea"/>
              </a:rPr>
              <a:t>Intelligent Meeting Assistant Features</a:t>
            </a:r>
            <a:endParaRPr lang="zh-CN" altLang="en-US" sz="2400" b="1" spc="300" dirty="0">
              <a:latin typeface="+mj-ea"/>
              <a:ea typeface="+mj-ea"/>
            </a:endParaRPr>
          </a:p>
        </p:txBody>
      </p:sp>
      <p:sp useBgFill="1">
        <p:nvSpPr>
          <p:cNvPr id="3" name="椭圆 2"/>
          <p:cNvSpPr>
            <a:spLocks noChangeAspect="1"/>
          </p:cNvSpPr>
          <p:nvPr/>
        </p:nvSpPr>
        <p:spPr>
          <a:xfrm>
            <a:off x="4119790" y="1516273"/>
            <a:ext cx="3952420" cy="3952420"/>
          </a:xfrm>
          <a:prstGeom prst="ellipse">
            <a:avLst/>
          </a:prstGeom>
          <a:ln>
            <a:noFill/>
          </a:ln>
          <a:effectLst>
            <a:innerShdw blurRad="508000">
              <a:schemeClr val="accent1">
                <a:lumMod val="40000"/>
                <a:lumOff val="6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dirty="0">
              <a:solidFill>
                <a:srgbClr val="FFFFFF"/>
              </a:solidFill>
              <a:latin typeface="Arial" panose="020B0604020202020204"/>
              <a:ea typeface="微软雅黑 Light" panose="020B0502040204020203" charset="-122"/>
            </a:endParaRPr>
          </a:p>
        </p:txBody>
      </p:sp>
      <p:sp>
        <p:nvSpPr>
          <p:cNvPr id="4" name="椭圆 3"/>
          <p:cNvSpPr>
            <a:spLocks noChangeAspect="1"/>
          </p:cNvSpPr>
          <p:nvPr/>
        </p:nvSpPr>
        <p:spPr>
          <a:xfrm>
            <a:off x="288622" y="-2314896"/>
            <a:ext cx="11614759" cy="11614759"/>
          </a:xfrm>
          <a:prstGeom prst="ellipse">
            <a:avLst/>
          </a:prstGeom>
          <a:noFill/>
          <a:ln w="254000">
            <a:gradFill flip="none" rotWithShape="1">
              <a:gsLst>
                <a:gs pos="71000">
                  <a:schemeClr val="bg1">
                    <a:alpha val="0"/>
                  </a:schemeClr>
                </a:gs>
                <a:gs pos="29000">
                  <a:schemeClr val="bg1">
                    <a:alpha val="0"/>
                  </a:schemeClr>
                </a:gs>
                <a:gs pos="45000">
                  <a:schemeClr val="accent1">
                    <a:lumMod val="60000"/>
                    <a:lumOff val="40000"/>
                    <a:alpha val="20000"/>
                  </a:schemeClr>
                </a:gs>
                <a:gs pos="55000">
                  <a:schemeClr val="accent1">
                    <a:lumMod val="60000"/>
                    <a:lumOff val="40000"/>
                    <a:alpha val="20000"/>
                  </a:schemeClr>
                </a:gs>
              </a:gsLst>
              <a:lin ang="5400000" scaled="0"/>
              <a:tileRect/>
            </a:gradFill>
          </a:ln>
          <a:effectLst>
            <a:outerShdw blurRad="647700" dist="4191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3311647" y="708130"/>
            <a:ext cx="5568709" cy="5568709"/>
          </a:xfrm>
          <a:prstGeom prst="ellipse">
            <a:avLst/>
          </a:prstGeom>
          <a:noFill/>
          <a:ln w="25400">
            <a:gradFill flip="none" rotWithShape="1">
              <a:gsLst>
                <a:gs pos="91000">
                  <a:schemeClr val="bg1">
                    <a:alpha val="0"/>
                  </a:schemeClr>
                </a:gs>
                <a:gs pos="10000">
                  <a:schemeClr val="bg1">
                    <a:alpha val="0"/>
                  </a:schemeClr>
                </a:gs>
                <a:gs pos="0">
                  <a:schemeClr val="accent1">
                    <a:lumMod val="60000"/>
                    <a:lumOff val="40000"/>
                    <a:alpha val="80000"/>
                  </a:schemeClr>
                </a:gs>
                <a:gs pos="100000">
                  <a:schemeClr val="accent1">
                    <a:lumMod val="60000"/>
                    <a:lumOff val="40000"/>
                    <a:alpha val="80000"/>
                  </a:schemeClr>
                </a:gs>
              </a:gsLst>
              <a:lin ang="0" scaled="1"/>
              <a:tileRect/>
            </a:gradFill>
          </a:ln>
          <a:effectLst>
            <a:outerShdw blurRad="647700" dist="4191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51246" y="2347729"/>
            <a:ext cx="2289508" cy="2289508"/>
          </a:xfrm>
          <a:prstGeom prst="ellipse">
            <a:avLst/>
          </a:prstGeom>
          <a:solidFill>
            <a:schemeClr val="accent1">
              <a:alpha val="90000"/>
            </a:schemeClr>
          </a:solidFill>
          <a:ln>
            <a:noFill/>
          </a:ln>
          <a:effectLst>
            <a:outerShdw blurRad="2540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mj-ea"/>
              <a:ea typeface="+mj-ea"/>
            </a:endParaRPr>
          </a:p>
        </p:txBody>
      </p:sp>
      <p:sp>
        <p:nvSpPr>
          <p:cNvPr id="7" name="矩形 6"/>
          <p:cNvSpPr/>
          <p:nvPr/>
        </p:nvSpPr>
        <p:spPr>
          <a:xfrm>
            <a:off x="4781815" y="3278013"/>
            <a:ext cx="2623889" cy="387798"/>
          </a:xfrm>
          <a:prstGeom prst="rect">
            <a:avLst/>
          </a:prstGeom>
        </p:spPr>
        <p:txBody>
          <a:bodyPr wrap="square">
            <a:spAutoFit/>
          </a:bodyPr>
          <a:lstStyle/>
          <a:p>
            <a:pPr algn="ctr">
              <a:lnSpc>
                <a:spcPct val="120000"/>
              </a:lnSpc>
            </a:pPr>
            <a:r>
              <a:rPr lang="en" altLang="en-US" sz="1600" dirty="0">
                <a:solidFill>
                  <a:schemeClr val="bg1"/>
                </a:solidFill>
                <a:latin typeface="+mj-ea"/>
                <a:ea typeface="+mj-ea"/>
              </a:rPr>
              <a:t>Smart Meeting Assistant</a:t>
            </a:r>
            <a:endParaRPr lang="en-US" altLang="zh-CN" sz="1600" dirty="0">
              <a:solidFill>
                <a:schemeClr val="bg1"/>
              </a:solidFill>
              <a:latin typeface="+mj-ea"/>
              <a:ea typeface="+mj-ea"/>
            </a:endParaRPr>
          </a:p>
        </p:txBody>
      </p:sp>
      <p:grpSp>
        <p:nvGrpSpPr>
          <p:cNvPr id="8" name="组合 7"/>
          <p:cNvGrpSpPr>
            <a:grpSpLocks noChangeAspect="1"/>
          </p:cNvGrpSpPr>
          <p:nvPr/>
        </p:nvGrpSpPr>
        <p:grpSpPr>
          <a:xfrm>
            <a:off x="4548403" y="1944887"/>
            <a:ext cx="3095194" cy="3095192"/>
            <a:chOff x="4325864" y="1658864"/>
            <a:chExt cx="3692673" cy="3692672"/>
          </a:xfrm>
        </p:grpSpPr>
        <p:sp>
          <p:nvSpPr>
            <p:cNvPr id="9" name="弧形 8"/>
            <p:cNvSpPr/>
            <p:nvPr/>
          </p:nvSpPr>
          <p:spPr>
            <a:xfrm>
              <a:off x="4325864" y="1658864"/>
              <a:ext cx="3692672" cy="3692672"/>
            </a:xfrm>
            <a:prstGeom prst="arc">
              <a:avLst>
                <a:gd name="adj1" fmla="val 7455627"/>
                <a:gd name="adj2" fmla="val 12991589"/>
              </a:avLst>
            </a:prstGeom>
            <a:noFill/>
            <a:ln w="127000" cap="rnd">
              <a:gradFill flip="none" rotWithShape="1">
                <a:gsLst>
                  <a:gs pos="88000">
                    <a:schemeClr val="bg1">
                      <a:alpha val="10000"/>
                    </a:schemeClr>
                  </a:gs>
                  <a:gs pos="43000">
                    <a:schemeClr val="accent1">
                      <a:lumMod val="70000"/>
                      <a:lumOff val="30000"/>
                    </a:schemeClr>
                  </a:gs>
                </a:gsLst>
                <a:lin ang="5400000" scaled="1"/>
                <a:tileRect/>
              </a:gradFill>
              <a:round/>
              <a:headEnd type="none"/>
              <a:tailEnd type="none"/>
            </a:ln>
            <a:effectLst>
              <a:outerShdw blurRad="647700" dist="4191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 name="弧形 9"/>
            <p:cNvSpPr/>
            <p:nvPr/>
          </p:nvSpPr>
          <p:spPr>
            <a:xfrm rot="10800000">
              <a:off x="4325865" y="1658864"/>
              <a:ext cx="3692672" cy="3692672"/>
            </a:xfrm>
            <a:prstGeom prst="arc">
              <a:avLst>
                <a:gd name="adj1" fmla="val 7218212"/>
                <a:gd name="adj2" fmla="val 13080232"/>
              </a:avLst>
            </a:prstGeom>
            <a:noFill/>
            <a:ln w="127000" cap="rnd">
              <a:gradFill flip="none" rotWithShape="1">
                <a:gsLst>
                  <a:gs pos="88000">
                    <a:schemeClr val="bg1">
                      <a:alpha val="10000"/>
                    </a:schemeClr>
                  </a:gs>
                  <a:gs pos="43000">
                    <a:schemeClr val="accent1">
                      <a:lumMod val="70000"/>
                      <a:lumOff val="30000"/>
                    </a:schemeClr>
                  </a:gs>
                </a:gsLst>
                <a:lin ang="5400000" scaled="1"/>
                <a:tileRect/>
              </a:gradFill>
              <a:round/>
              <a:headEnd type="none"/>
              <a:tailEnd type="none"/>
            </a:ln>
            <a:effectLst>
              <a:outerShdw blurRad="647700" dist="4191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2" name="六边形 7"/>
          <p:cNvSpPr/>
          <p:nvPr/>
        </p:nvSpPr>
        <p:spPr>
          <a:xfrm>
            <a:off x="8020118" y="4637237"/>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3">
              <a:lumMod val="75000"/>
            </a:schemeClr>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六边形 7"/>
          <p:cNvSpPr/>
          <p:nvPr/>
        </p:nvSpPr>
        <p:spPr>
          <a:xfrm>
            <a:off x="3372452" y="1436946"/>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2"/>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六边形 7"/>
          <p:cNvSpPr/>
          <p:nvPr/>
        </p:nvSpPr>
        <p:spPr>
          <a:xfrm>
            <a:off x="8442997" y="3050261"/>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3">
              <a:lumMod val="75000"/>
            </a:schemeClr>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六边形 7"/>
          <p:cNvSpPr/>
          <p:nvPr/>
        </p:nvSpPr>
        <p:spPr>
          <a:xfrm>
            <a:off x="2928838" y="3035147"/>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2"/>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矩形: 圆角 4"/>
          <p:cNvSpPr/>
          <p:nvPr/>
        </p:nvSpPr>
        <p:spPr>
          <a:xfrm>
            <a:off x="9104652" y="1632585"/>
            <a:ext cx="2129485" cy="431888"/>
          </a:xfrm>
          <a:prstGeom prst="roundRect">
            <a:avLst>
              <a:gd name="adj" fmla="val 50000"/>
            </a:avLst>
          </a:prstGeom>
          <a:solidFill>
            <a:schemeClr val="accent3">
              <a:lumMod val="75000"/>
            </a:schemeClr>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Speaker Identification</a:t>
            </a:r>
            <a:endParaRPr lang="en-US" altLang="zh-CN" sz="1000" dirty="0">
              <a:solidFill>
                <a:schemeClr val="bg1"/>
              </a:solidFill>
            </a:endParaRPr>
          </a:p>
        </p:txBody>
      </p:sp>
      <p:sp>
        <p:nvSpPr>
          <p:cNvPr id="18" name="矩形: 圆角 145"/>
          <p:cNvSpPr/>
          <p:nvPr/>
        </p:nvSpPr>
        <p:spPr>
          <a:xfrm>
            <a:off x="9480139" y="3210433"/>
            <a:ext cx="1985822" cy="431888"/>
          </a:xfrm>
          <a:prstGeom prst="roundRect">
            <a:avLst>
              <a:gd name="adj" fmla="val 50000"/>
            </a:avLst>
          </a:prstGeom>
          <a:solidFill>
            <a:schemeClr val="accent3">
              <a:lumMod val="75000"/>
            </a:schemeClr>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Far-field clear sound pickup</a:t>
            </a:r>
            <a:endParaRPr lang="zh-CN" altLang="en-US" sz="1000" dirty="0">
              <a:solidFill>
                <a:schemeClr val="bg1"/>
              </a:solidFill>
            </a:endParaRPr>
          </a:p>
        </p:txBody>
      </p:sp>
      <p:sp>
        <p:nvSpPr>
          <p:cNvPr id="19" name="矩形: 圆角 146"/>
          <p:cNvSpPr/>
          <p:nvPr/>
        </p:nvSpPr>
        <p:spPr>
          <a:xfrm>
            <a:off x="9120787" y="4832876"/>
            <a:ext cx="1985824" cy="431888"/>
          </a:xfrm>
          <a:prstGeom prst="roundRect">
            <a:avLst>
              <a:gd name="adj" fmla="val 50000"/>
            </a:avLst>
          </a:prstGeom>
          <a:solidFill>
            <a:schemeClr val="accent3">
              <a:lumMod val="75000"/>
            </a:schemeClr>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Data security management</a:t>
            </a:r>
            <a:endParaRPr lang="zh-CN" altLang="en-US" sz="1000" dirty="0">
              <a:solidFill>
                <a:schemeClr val="bg1"/>
              </a:solidFill>
            </a:endParaRPr>
          </a:p>
        </p:txBody>
      </p:sp>
      <p:sp>
        <p:nvSpPr>
          <p:cNvPr id="20" name="矩形: 圆角 147"/>
          <p:cNvSpPr/>
          <p:nvPr/>
        </p:nvSpPr>
        <p:spPr>
          <a:xfrm>
            <a:off x="895928" y="1643146"/>
            <a:ext cx="2047564" cy="431888"/>
          </a:xfrm>
          <a:prstGeom prst="roundRect">
            <a:avLst>
              <a:gd name="adj" fmla="val 50000"/>
            </a:avLst>
          </a:prstGeom>
          <a:solidFill>
            <a:schemeClr val="accent2"/>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Real-time voice transcription</a:t>
            </a:r>
            <a:endParaRPr lang="zh-CN" altLang="en-US" sz="1000" dirty="0">
              <a:solidFill>
                <a:schemeClr val="bg1"/>
              </a:solidFill>
            </a:endParaRPr>
          </a:p>
        </p:txBody>
      </p:sp>
      <p:sp>
        <p:nvSpPr>
          <p:cNvPr id="21" name="矩形: 圆角 148"/>
          <p:cNvSpPr/>
          <p:nvPr/>
        </p:nvSpPr>
        <p:spPr>
          <a:xfrm>
            <a:off x="472084" y="3210433"/>
            <a:ext cx="2047564" cy="431888"/>
          </a:xfrm>
          <a:prstGeom prst="roundRect">
            <a:avLst>
              <a:gd name="adj" fmla="val 50000"/>
            </a:avLst>
          </a:prstGeom>
          <a:solidFill>
            <a:schemeClr val="accent2"/>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Offline file transcription</a:t>
            </a:r>
            <a:endParaRPr lang="zh-CN" altLang="en-US" sz="1000" dirty="0">
              <a:solidFill>
                <a:schemeClr val="bg1"/>
              </a:solidFill>
            </a:endParaRPr>
          </a:p>
        </p:txBody>
      </p:sp>
      <p:sp>
        <p:nvSpPr>
          <p:cNvPr id="22" name="矩形: 圆角 149"/>
          <p:cNvSpPr/>
          <p:nvPr/>
        </p:nvSpPr>
        <p:spPr>
          <a:xfrm>
            <a:off x="886433" y="4838125"/>
            <a:ext cx="2047564" cy="431888"/>
          </a:xfrm>
          <a:prstGeom prst="roundRect">
            <a:avLst>
              <a:gd name="adj" fmla="val 50000"/>
            </a:avLst>
          </a:prstGeom>
          <a:solidFill>
            <a:schemeClr val="accent2"/>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00" dirty="0">
                <a:solidFill>
                  <a:schemeClr val="bg1"/>
                </a:solidFill>
              </a:rPr>
              <a:t>Meeting minutes generation</a:t>
            </a:r>
            <a:endParaRPr lang="en-US" altLang="zh-CN" sz="1000" dirty="0">
              <a:solidFill>
                <a:schemeClr val="bg1"/>
              </a:solidFill>
            </a:endParaRPr>
          </a:p>
        </p:txBody>
      </p:sp>
      <p:sp>
        <p:nvSpPr>
          <p:cNvPr id="23" name="文本框 22"/>
          <p:cNvSpPr txBox="1"/>
          <p:nvPr/>
        </p:nvSpPr>
        <p:spPr>
          <a:xfrm>
            <a:off x="907856" y="5394964"/>
            <a:ext cx="2126584" cy="480131"/>
          </a:xfrm>
          <a:prstGeom prst="rect">
            <a:avLst/>
          </a:prstGeom>
          <a:noFill/>
        </p:spPr>
        <p:txBody>
          <a:bodyPr wrap="square" rtlCol="0">
            <a:spAutoFit/>
          </a:bodyPr>
          <a:lstStyle/>
          <a:p>
            <a:pPr algn="just">
              <a:lnSpc>
                <a:spcPct val="120000"/>
              </a:lnSpc>
              <a:spcAft>
                <a:spcPts val="600"/>
              </a:spcAft>
            </a:pPr>
            <a:r>
              <a:rPr lang="en" altLang="en-US" sz="700" dirty="0">
                <a:latin typeface="+mn-ea"/>
              </a:rPr>
              <a:t>Automatically generate meeting minutes based on the transcribed content and the meeting minutes template</a:t>
            </a:r>
            <a:endParaRPr lang="en-US" altLang="zh-CN" sz="700" dirty="0">
              <a:latin typeface="+mn-ea"/>
            </a:endParaRPr>
          </a:p>
        </p:txBody>
      </p:sp>
      <p:sp>
        <p:nvSpPr>
          <p:cNvPr id="24" name="文本框 23"/>
          <p:cNvSpPr txBox="1"/>
          <p:nvPr/>
        </p:nvSpPr>
        <p:spPr>
          <a:xfrm>
            <a:off x="505609" y="3754167"/>
            <a:ext cx="1985821" cy="350865"/>
          </a:xfrm>
          <a:prstGeom prst="rect">
            <a:avLst/>
          </a:prstGeom>
          <a:noFill/>
        </p:spPr>
        <p:txBody>
          <a:bodyPr wrap="square" rtlCol="0">
            <a:spAutoFit/>
          </a:bodyPr>
          <a:lstStyle/>
          <a:p>
            <a:pPr algn="just">
              <a:lnSpc>
                <a:spcPct val="120000"/>
              </a:lnSpc>
              <a:spcAft>
                <a:spcPts val="600"/>
              </a:spcAft>
            </a:pPr>
            <a:r>
              <a:rPr lang="en" altLang="en-US" sz="700" dirty="0">
                <a:latin typeface="+mn-ea"/>
              </a:rPr>
              <a:t>Support importing recording files to quickly transcribe offline voice files</a:t>
            </a:r>
            <a:endParaRPr lang="en-US" altLang="zh-CN" sz="700" dirty="0">
              <a:latin typeface="+mn-ea"/>
            </a:endParaRPr>
          </a:p>
        </p:txBody>
      </p:sp>
      <p:sp>
        <p:nvSpPr>
          <p:cNvPr id="25" name="文本框 24"/>
          <p:cNvSpPr txBox="1"/>
          <p:nvPr/>
        </p:nvSpPr>
        <p:spPr>
          <a:xfrm>
            <a:off x="929453" y="2155714"/>
            <a:ext cx="1985821" cy="609398"/>
          </a:xfrm>
          <a:prstGeom prst="rect">
            <a:avLst/>
          </a:prstGeom>
          <a:noFill/>
        </p:spPr>
        <p:txBody>
          <a:bodyPr wrap="square" rtlCol="0">
            <a:spAutoFit/>
          </a:bodyPr>
          <a:lstStyle/>
          <a:p>
            <a:pPr algn="just">
              <a:lnSpc>
                <a:spcPct val="120000"/>
              </a:lnSpc>
              <a:spcAft>
                <a:spcPts val="600"/>
              </a:spcAft>
            </a:pPr>
            <a:r>
              <a:rPr lang="en" altLang="en-US" sz="700" dirty="0">
                <a:latin typeface="+mn-ea"/>
              </a:rPr>
              <a:t>Realize real-time transcription of local conference voice and remote conference voice, and automatically separate sentences and segments during transcription</a:t>
            </a:r>
            <a:endParaRPr lang="zh-CN" altLang="en-US" sz="700" dirty="0">
              <a:solidFill>
                <a:schemeClr val="tx1">
                  <a:lumMod val="65000"/>
                  <a:lumOff val="35000"/>
                </a:schemeClr>
              </a:solidFill>
              <a:latin typeface="+mn-ea"/>
            </a:endParaRPr>
          </a:p>
        </p:txBody>
      </p:sp>
      <p:sp>
        <p:nvSpPr>
          <p:cNvPr id="26" name="文本框 25"/>
          <p:cNvSpPr txBox="1"/>
          <p:nvPr/>
        </p:nvSpPr>
        <p:spPr>
          <a:xfrm>
            <a:off x="9153972" y="5384204"/>
            <a:ext cx="1985821" cy="944874"/>
          </a:xfrm>
          <a:prstGeom prst="rect">
            <a:avLst/>
          </a:prstGeom>
          <a:noFill/>
        </p:spPr>
        <p:txBody>
          <a:bodyPr wrap="square" rtlCol="0">
            <a:spAutoFit/>
          </a:bodyPr>
          <a:lstStyle/>
          <a:p>
            <a:pPr algn="just">
              <a:lnSpc>
                <a:spcPct val="120000"/>
              </a:lnSpc>
              <a:spcAft>
                <a:spcPts val="600"/>
              </a:spcAft>
            </a:pPr>
            <a:r>
              <a:rPr lang="en" altLang="en-US" sz="700" dirty="0">
                <a:latin typeface="+mn-ea"/>
              </a:rPr>
              <a:t>Local storage of recording files, transcriptions and meeting minutes data; users use their account and password to log in and view data, and permissions are isolated between accounts;</a:t>
            </a:r>
          </a:p>
          <a:p>
            <a:pPr algn="just">
              <a:lnSpc>
                <a:spcPct val="120000"/>
              </a:lnSpc>
              <a:spcAft>
                <a:spcPts val="600"/>
              </a:spcAft>
            </a:pPr>
            <a:endParaRPr lang="zh-CN" altLang="en-US" sz="700" dirty="0">
              <a:solidFill>
                <a:schemeClr val="tx1">
                  <a:lumMod val="65000"/>
                  <a:lumOff val="35000"/>
                </a:schemeClr>
              </a:solidFill>
            </a:endParaRPr>
          </a:p>
        </p:txBody>
      </p:sp>
      <p:sp>
        <p:nvSpPr>
          <p:cNvPr id="27" name="文本框 26"/>
          <p:cNvSpPr txBox="1"/>
          <p:nvPr/>
        </p:nvSpPr>
        <p:spPr>
          <a:xfrm>
            <a:off x="9480139" y="3754167"/>
            <a:ext cx="1985821" cy="867930"/>
          </a:xfrm>
          <a:prstGeom prst="rect">
            <a:avLst/>
          </a:prstGeom>
          <a:noFill/>
        </p:spPr>
        <p:txBody>
          <a:bodyPr wrap="square" rtlCol="0">
            <a:spAutoFit/>
          </a:bodyPr>
          <a:lstStyle/>
          <a:p>
            <a:pPr algn="just">
              <a:lnSpc>
                <a:spcPct val="120000"/>
              </a:lnSpc>
              <a:spcAft>
                <a:spcPts val="600"/>
              </a:spcAft>
            </a:pPr>
            <a:r>
              <a:rPr lang="en" altLang="en-US" sz="700" dirty="0">
                <a:latin typeface="+mn-ea"/>
              </a:rPr>
              <a:t>Built-in microphone array intelligent algorithm, a single microphone supports </a:t>
            </a:r>
            <a:r>
              <a:rPr lang="en" altLang="zh-CN" sz="700" dirty="0">
                <a:latin typeface="+mn-ea"/>
              </a:rPr>
              <a:t>8 </a:t>
            </a:r>
            <a:r>
              <a:rPr lang="en" altLang="en-US" sz="700" dirty="0">
                <a:latin typeface="+mn-ea"/>
              </a:rPr>
              <a:t>meters of sound pickup; supports </a:t>
            </a:r>
            <a:r>
              <a:rPr lang="en" altLang="zh-CN" sz="700" dirty="0">
                <a:latin typeface="+mn-ea"/>
              </a:rPr>
              <a:t>8 </a:t>
            </a:r>
            <a:r>
              <a:rPr lang="en" altLang="en-US" sz="700" dirty="0">
                <a:latin typeface="+mn-ea"/>
              </a:rPr>
              <a:t>microphones cascaded to expand the sound pickup and amplification area; supports intelligent noise reduction; supports sound source positioning</a:t>
            </a:r>
            <a:endParaRPr lang="zh-CN" altLang="en-US" sz="700" dirty="0">
              <a:solidFill>
                <a:schemeClr val="tx1">
                  <a:lumMod val="65000"/>
                  <a:lumOff val="35000"/>
                </a:schemeClr>
              </a:solidFill>
            </a:endParaRPr>
          </a:p>
        </p:txBody>
      </p:sp>
      <p:sp>
        <p:nvSpPr>
          <p:cNvPr id="28" name="文本框 27"/>
          <p:cNvSpPr txBox="1"/>
          <p:nvPr/>
        </p:nvSpPr>
        <p:spPr>
          <a:xfrm>
            <a:off x="9146247" y="2144953"/>
            <a:ext cx="2213623" cy="997196"/>
          </a:xfrm>
          <a:prstGeom prst="rect">
            <a:avLst/>
          </a:prstGeom>
          <a:noFill/>
        </p:spPr>
        <p:txBody>
          <a:bodyPr wrap="square" rtlCol="0">
            <a:spAutoFit/>
          </a:bodyPr>
          <a:lstStyle/>
          <a:p>
            <a:pPr algn="just">
              <a:lnSpc>
                <a:spcPct val="120000"/>
              </a:lnSpc>
              <a:spcAft>
                <a:spcPts val="600"/>
              </a:spcAft>
            </a:pPr>
            <a:r>
              <a:rPr lang="en" altLang="en-US" sz="700" dirty="0">
                <a:latin typeface="+mn-ea"/>
              </a:rPr>
              <a:t>Supports speaker differentiation based on </a:t>
            </a:r>
            <a:r>
              <a:rPr lang="en" altLang="zh-CN" sz="700" dirty="0">
                <a:latin typeface="+mn-ea"/>
              </a:rPr>
              <a:t>" </a:t>
            </a:r>
            <a:r>
              <a:rPr lang="en" altLang="en-US" sz="700" dirty="0">
                <a:latin typeface="+mn-ea"/>
              </a:rPr>
              <a:t>sound source positioning </a:t>
            </a:r>
            <a:r>
              <a:rPr lang="en" altLang="zh-CN" sz="700" dirty="0">
                <a:latin typeface="+mn-ea"/>
              </a:rPr>
              <a:t>+ </a:t>
            </a:r>
            <a:r>
              <a:rPr lang="en" altLang="en-US" sz="700" dirty="0">
                <a:latin typeface="+mn-ea"/>
              </a:rPr>
              <a:t>voiceprint recognition </a:t>
            </a:r>
            <a:r>
              <a:rPr lang="en" altLang="zh-CN" sz="700" dirty="0">
                <a:latin typeface="+mn-ea"/>
              </a:rPr>
              <a:t>" </a:t>
            </a:r>
            <a:r>
              <a:rPr lang="en" altLang="en-US" sz="700" dirty="0">
                <a:latin typeface="+mn-ea"/>
              </a:rPr>
              <a:t>, and differentiates speaker display for transcribed content; supports voiceprint management, pre-recording personal voice information, extracting voice features, and automatic matching of speaker information</a:t>
            </a:r>
            <a:endParaRPr lang="zh-CN" altLang="en-US" sz="700" dirty="0">
              <a:solidFill>
                <a:schemeClr val="tx1">
                  <a:lumMod val="65000"/>
                  <a:lumOff val="35000"/>
                </a:schemeClr>
              </a:solidFill>
            </a:endParaRPr>
          </a:p>
        </p:txBody>
      </p:sp>
      <p:sp>
        <p:nvSpPr>
          <p:cNvPr id="29" name="iconfont-10459-4807117"/>
          <p:cNvSpPr/>
          <p:nvPr/>
        </p:nvSpPr>
        <p:spPr>
          <a:xfrm>
            <a:off x="3563155" y="1657721"/>
            <a:ext cx="447854" cy="395609"/>
          </a:xfrm>
          <a:custGeom>
            <a:avLst/>
            <a:gdLst>
              <a:gd name="T0" fmla="*/ 5547 w 12800"/>
              <a:gd name="T1" fmla="*/ 10240 h 12800"/>
              <a:gd name="T2" fmla="*/ 2133 w 12800"/>
              <a:gd name="T3" fmla="*/ 11947 h 12800"/>
              <a:gd name="T4" fmla="*/ 10667 w 12800"/>
              <a:gd name="T5" fmla="*/ 10240 h 12800"/>
              <a:gd name="T6" fmla="*/ 7680 w 12800"/>
              <a:gd name="T7" fmla="*/ 9387 h 12800"/>
              <a:gd name="T8" fmla="*/ 11520 w 12800"/>
              <a:gd name="T9" fmla="*/ 10240 h 12800"/>
              <a:gd name="T10" fmla="*/ 10667 w 12800"/>
              <a:gd name="T11" fmla="*/ 12800 h 12800"/>
              <a:gd name="T12" fmla="*/ 1280 w 12800"/>
              <a:gd name="T13" fmla="*/ 11947 h 12800"/>
              <a:gd name="T14" fmla="*/ 2133 w 12800"/>
              <a:gd name="T15" fmla="*/ 9387 h 12800"/>
              <a:gd name="T16" fmla="*/ 3413 w 12800"/>
              <a:gd name="T17" fmla="*/ 853 h 12800"/>
              <a:gd name="T18" fmla="*/ 10240 w 12800"/>
              <a:gd name="T19" fmla="*/ 1707 h 12800"/>
              <a:gd name="T20" fmla="*/ 9387 w 12800"/>
              <a:gd name="T21" fmla="*/ 8533 h 12800"/>
              <a:gd name="T22" fmla="*/ 2560 w 12800"/>
              <a:gd name="T23" fmla="*/ 7680 h 12800"/>
              <a:gd name="T24" fmla="*/ 3413 w 12800"/>
              <a:gd name="T25" fmla="*/ 853 h 12800"/>
              <a:gd name="T26" fmla="*/ 3413 w 12800"/>
              <a:gd name="T27" fmla="*/ 7680 h 12800"/>
              <a:gd name="T28" fmla="*/ 9387 w 12800"/>
              <a:gd name="T29" fmla="*/ 1707 h 12800"/>
              <a:gd name="T30" fmla="*/ 11093 w 12800"/>
              <a:gd name="T31" fmla="*/ 2987 h 12800"/>
              <a:gd name="T32" fmla="*/ 11520 w 12800"/>
              <a:gd name="T33" fmla="*/ 5973 h 12800"/>
              <a:gd name="T34" fmla="*/ 10667 w 12800"/>
              <a:gd name="T35" fmla="*/ 5973 h 12800"/>
              <a:gd name="T36" fmla="*/ 11093 w 12800"/>
              <a:gd name="T37" fmla="*/ 2987 h 12800"/>
              <a:gd name="T38" fmla="*/ 2133 w 12800"/>
              <a:gd name="T39" fmla="*/ 3413 h 12800"/>
              <a:gd name="T40" fmla="*/ 1707 w 12800"/>
              <a:gd name="T41" fmla="*/ 6400 h 12800"/>
              <a:gd name="T42" fmla="*/ 1280 w 12800"/>
              <a:gd name="T43" fmla="*/ 3413 h 12800"/>
              <a:gd name="T44" fmla="*/ 12373 w 12800"/>
              <a:gd name="T45" fmla="*/ 3840 h 12800"/>
              <a:gd name="T46" fmla="*/ 12800 w 12800"/>
              <a:gd name="T47" fmla="*/ 5120 h 12800"/>
              <a:gd name="T48" fmla="*/ 11947 w 12800"/>
              <a:gd name="T49" fmla="*/ 5120 h 12800"/>
              <a:gd name="T50" fmla="*/ 12373 w 12800"/>
              <a:gd name="T51" fmla="*/ 3840 h 12800"/>
              <a:gd name="T52" fmla="*/ 853 w 12800"/>
              <a:gd name="T53" fmla="*/ 4267 h 12800"/>
              <a:gd name="T54" fmla="*/ 427 w 12800"/>
              <a:gd name="T55" fmla="*/ 5547 h 12800"/>
              <a:gd name="T56" fmla="*/ 0 w 12800"/>
              <a:gd name="T57" fmla="*/ 4267 h 12800"/>
              <a:gd name="T58" fmla="*/ 4693 w 12800"/>
              <a:gd name="T59" fmla="*/ 5120 h 12800"/>
              <a:gd name="T60" fmla="*/ 4693 w 12800"/>
              <a:gd name="T61" fmla="*/ 3840 h 12800"/>
              <a:gd name="T62" fmla="*/ 4693 w 12800"/>
              <a:gd name="T63" fmla="*/ 5120 h 12800"/>
              <a:gd name="T64" fmla="*/ 8747 w 12800"/>
              <a:gd name="T65" fmla="*/ 4480 h 12800"/>
              <a:gd name="T66" fmla="*/ 7467 w 12800"/>
              <a:gd name="T67" fmla="*/ 4480 h 12800"/>
              <a:gd name="T68" fmla="*/ 6400 w 12800"/>
              <a:gd name="T69" fmla="*/ 0 h 12800"/>
              <a:gd name="T70" fmla="*/ 6827 w 12800"/>
              <a:gd name="T71" fmla="*/ 1280 h 12800"/>
              <a:gd name="T72" fmla="*/ 5973 w 12800"/>
              <a:gd name="T73" fmla="*/ 1280 h 12800"/>
              <a:gd name="T74" fmla="*/ 6400 w 12800"/>
              <a:gd name="T75" fmla="*/ 0 h 12800"/>
              <a:gd name="T76" fmla="*/ 5973 w 12800"/>
              <a:gd name="T77" fmla="*/ 8107 h 12800"/>
              <a:gd name="T78" fmla="*/ 5547 w 12800"/>
              <a:gd name="T79" fmla="*/ 10240 h 12800"/>
              <a:gd name="T80" fmla="*/ 5120 w 12800"/>
              <a:gd name="T81" fmla="*/ 8107 h 12800"/>
              <a:gd name="T82" fmla="*/ 7253 w 12800"/>
              <a:gd name="T83" fmla="*/ 7680 h 12800"/>
              <a:gd name="T84" fmla="*/ 7680 w 12800"/>
              <a:gd name="T85" fmla="*/ 9813 h 12800"/>
              <a:gd name="T86" fmla="*/ 6827 w 12800"/>
              <a:gd name="T87" fmla="*/ 9813 h 12800"/>
              <a:gd name="T88" fmla="*/ 7253 w 12800"/>
              <a:gd name="T89" fmla="*/ 768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00" h="12800">
                <a:moveTo>
                  <a:pt x="5120" y="9387"/>
                </a:moveTo>
                <a:lnTo>
                  <a:pt x="5547" y="10240"/>
                </a:lnTo>
                <a:lnTo>
                  <a:pt x="2133" y="10240"/>
                </a:lnTo>
                <a:lnTo>
                  <a:pt x="2133" y="11947"/>
                </a:lnTo>
                <a:lnTo>
                  <a:pt x="10667" y="11947"/>
                </a:lnTo>
                <a:lnTo>
                  <a:pt x="10667" y="10240"/>
                </a:lnTo>
                <a:lnTo>
                  <a:pt x="7253" y="10240"/>
                </a:lnTo>
                <a:lnTo>
                  <a:pt x="7680" y="9387"/>
                </a:lnTo>
                <a:lnTo>
                  <a:pt x="10667" y="9387"/>
                </a:lnTo>
                <a:cubicBezTo>
                  <a:pt x="11138" y="9387"/>
                  <a:pt x="11520" y="9769"/>
                  <a:pt x="11520" y="10240"/>
                </a:cubicBezTo>
                <a:lnTo>
                  <a:pt x="11520" y="11947"/>
                </a:lnTo>
                <a:cubicBezTo>
                  <a:pt x="11520" y="12418"/>
                  <a:pt x="11138" y="12800"/>
                  <a:pt x="10667" y="12800"/>
                </a:cubicBezTo>
                <a:lnTo>
                  <a:pt x="2133" y="12800"/>
                </a:lnTo>
                <a:cubicBezTo>
                  <a:pt x="1662" y="12800"/>
                  <a:pt x="1280" y="12418"/>
                  <a:pt x="1280" y="11947"/>
                </a:cubicBezTo>
                <a:lnTo>
                  <a:pt x="1280" y="10240"/>
                </a:lnTo>
                <a:cubicBezTo>
                  <a:pt x="1280" y="9769"/>
                  <a:pt x="1662" y="9387"/>
                  <a:pt x="2133" y="9387"/>
                </a:cubicBezTo>
                <a:lnTo>
                  <a:pt x="5120" y="9387"/>
                </a:lnTo>
                <a:close/>
                <a:moveTo>
                  <a:pt x="3413" y="853"/>
                </a:moveTo>
                <a:lnTo>
                  <a:pt x="9387" y="853"/>
                </a:lnTo>
                <a:cubicBezTo>
                  <a:pt x="9858" y="853"/>
                  <a:pt x="10240" y="1235"/>
                  <a:pt x="10240" y="1707"/>
                </a:cubicBezTo>
                <a:lnTo>
                  <a:pt x="10240" y="7680"/>
                </a:lnTo>
                <a:cubicBezTo>
                  <a:pt x="10240" y="8151"/>
                  <a:pt x="9858" y="8533"/>
                  <a:pt x="9387" y="8533"/>
                </a:cubicBezTo>
                <a:lnTo>
                  <a:pt x="3413" y="8533"/>
                </a:lnTo>
                <a:cubicBezTo>
                  <a:pt x="2942" y="8533"/>
                  <a:pt x="2560" y="8151"/>
                  <a:pt x="2560" y="7680"/>
                </a:cubicBezTo>
                <a:lnTo>
                  <a:pt x="2560" y="1707"/>
                </a:lnTo>
                <a:cubicBezTo>
                  <a:pt x="2560" y="1235"/>
                  <a:pt x="2942" y="853"/>
                  <a:pt x="3413" y="853"/>
                </a:cubicBezTo>
                <a:close/>
                <a:moveTo>
                  <a:pt x="3413" y="1707"/>
                </a:moveTo>
                <a:lnTo>
                  <a:pt x="3413" y="7680"/>
                </a:lnTo>
                <a:lnTo>
                  <a:pt x="9387" y="7680"/>
                </a:lnTo>
                <a:lnTo>
                  <a:pt x="9387" y="1707"/>
                </a:lnTo>
                <a:lnTo>
                  <a:pt x="3413" y="1707"/>
                </a:lnTo>
                <a:close/>
                <a:moveTo>
                  <a:pt x="11093" y="2987"/>
                </a:moveTo>
                <a:cubicBezTo>
                  <a:pt x="11329" y="2987"/>
                  <a:pt x="11520" y="3178"/>
                  <a:pt x="11520" y="3413"/>
                </a:cubicBezTo>
                <a:lnTo>
                  <a:pt x="11520" y="5973"/>
                </a:lnTo>
                <a:cubicBezTo>
                  <a:pt x="11520" y="6209"/>
                  <a:pt x="11329" y="6400"/>
                  <a:pt x="11093" y="6400"/>
                </a:cubicBezTo>
                <a:cubicBezTo>
                  <a:pt x="10858" y="6400"/>
                  <a:pt x="10667" y="6209"/>
                  <a:pt x="10667" y="5973"/>
                </a:cubicBezTo>
                <a:lnTo>
                  <a:pt x="10667" y="3413"/>
                </a:lnTo>
                <a:cubicBezTo>
                  <a:pt x="10667" y="3178"/>
                  <a:pt x="10858" y="2987"/>
                  <a:pt x="11093" y="2987"/>
                </a:cubicBezTo>
                <a:close/>
                <a:moveTo>
                  <a:pt x="1707" y="2987"/>
                </a:moveTo>
                <a:cubicBezTo>
                  <a:pt x="1942" y="2987"/>
                  <a:pt x="2133" y="3178"/>
                  <a:pt x="2133" y="3413"/>
                </a:cubicBezTo>
                <a:lnTo>
                  <a:pt x="2133" y="5973"/>
                </a:lnTo>
                <a:cubicBezTo>
                  <a:pt x="2133" y="6209"/>
                  <a:pt x="1942" y="6400"/>
                  <a:pt x="1707" y="6400"/>
                </a:cubicBezTo>
                <a:cubicBezTo>
                  <a:pt x="1471" y="6400"/>
                  <a:pt x="1280" y="6209"/>
                  <a:pt x="1280" y="5973"/>
                </a:cubicBezTo>
                <a:lnTo>
                  <a:pt x="1280" y="3413"/>
                </a:lnTo>
                <a:cubicBezTo>
                  <a:pt x="1280" y="3178"/>
                  <a:pt x="1471" y="2987"/>
                  <a:pt x="1707" y="2987"/>
                </a:cubicBezTo>
                <a:close/>
                <a:moveTo>
                  <a:pt x="12373" y="3840"/>
                </a:moveTo>
                <a:cubicBezTo>
                  <a:pt x="12609" y="3840"/>
                  <a:pt x="12800" y="4031"/>
                  <a:pt x="12800" y="4267"/>
                </a:cubicBezTo>
                <a:lnTo>
                  <a:pt x="12800" y="5120"/>
                </a:lnTo>
                <a:cubicBezTo>
                  <a:pt x="12800" y="5356"/>
                  <a:pt x="12609" y="5547"/>
                  <a:pt x="12373" y="5547"/>
                </a:cubicBezTo>
                <a:cubicBezTo>
                  <a:pt x="12138" y="5547"/>
                  <a:pt x="11947" y="5356"/>
                  <a:pt x="11947" y="5120"/>
                </a:cubicBezTo>
                <a:lnTo>
                  <a:pt x="11947" y="4267"/>
                </a:lnTo>
                <a:cubicBezTo>
                  <a:pt x="11947" y="4031"/>
                  <a:pt x="12138" y="3840"/>
                  <a:pt x="12373" y="3840"/>
                </a:cubicBezTo>
                <a:close/>
                <a:moveTo>
                  <a:pt x="427" y="3840"/>
                </a:moveTo>
                <a:cubicBezTo>
                  <a:pt x="662" y="3840"/>
                  <a:pt x="853" y="4031"/>
                  <a:pt x="853" y="4267"/>
                </a:cubicBezTo>
                <a:lnTo>
                  <a:pt x="853" y="5120"/>
                </a:lnTo>
                <a:cubicBezTo>
                  <a:pt x="853" y="5356"/>
                  <a:pt x="662" y="5547"/>
                  <a:pt x="427" y="5547"/>
                </a:cubicBezTo>
                <a:cubicBezTo>
                  <a:pt x="191" y="5547"/>
                  <a:pt x="0" y="5356"/>
                  <a:pt x="0" y="5120"/>
                </a:cubicBezTo>
                <a:lnTo>
                  <a:pt x="0" y="4267"/>
                </a:lnTo>
                <a:cubicBezTo>
                  <a:pt x="0" y="4031"/>
                  <a:pt x="191" y="3840"/>
                  <a:pt x="427" y="3840"/>
                </a:cubicBezTo>
                <a:close/>
                <a:moveTo>
                  <a:pt x="4693" y="5120"/>
                </a:moveTo>
                <a:cubicBezTo>
                  <a:pt x="5047" y="5120"/>
                  <a:pt x="5333" y="4833"/>
                  <a:pt x="5333" y="4480"/>
                </a:cubicBezTo>
                <a:cubicBezTo>
                  <a:pt x="5333" y="4127"/>
                  <a:pt x="5047" y="3840"/>
                  <a:pt x="4693" y="3840"/>
                </a:cubicBezTo>
                <a:cubicBezTo>
                  <a:pt x="4340" y="3840"/>
                  <a:pt x="4053" y="4127"/>
                  <a:pt x="4053" y="4480"/>
                </a:cubicBezTo>
                <a:cubicBezTo>
                  <a:pt x="4053" y="4833"/>
                  <a:pt x="4340" y="5120"/>
                  <a:pt x="4693" y="5120"/>
                </a:cubicBezTo>
                <a:close/>
                <a:moveTo>
                  <a:pt x="8107" y="5120"/>
                </a:moveTo>
                <a:cubicBezTo>
                  <a:pt x="8460" y="5120"/>
                  <a:pt x="8747" y="4833"/>
                  <a:pt x="8747" y="4480"/>
                </a:cubicBezTo>
                <a:cubicBezTo>
                  <a:pt x="8747" y="4127"/>
                  <a:pt x="8460" y="3840"/>
                  <a:pt x="8107" y="3840"/>
                </a:cubicBezTo>
                <a:cubicBezTo>
                  <a:pt x="7753" y="3840"/>
                  <a:pt x="7467" y="4127"/>
                  <a:pt x="7467" y="4480"/>
                </a:cubicBezTo>
                <a:cubicBezTo>
                  <a:pt x="7467" y="4833"/>
                  <a:pt x="7753" y="5120"/>
                  <a:pt x="8107" y="5120"/>
                </a:cubicBezTo>
                <a:close/>
                <a:moveTo>
                  <a:pt x="6400" y="0"/>
                </a:moveTo>
                <a:cubicBezTo>
                  <a:pt x="6636" y="0"/>
                  <a:pt x="6827" y="191"/>
                  <a:pt x="6827" y="427"/>
                </a:cubicBezTo>
                <a:lnTo>
                  <a:pt x="6827" y="1280"/>
                </a:lnTo>
                <a:cubicBezTo>
                  <a:pt x="6827" y="1516"/>
                  <a:pt x="6636" y="1707"/>
                  <a:pt x="6400" y="1707"/>
                </a:cubicBezTo>
                <a:cubicBezTo>
                  <a:pt x="6164" y="1707"/>
                  <a:pt x="5973" y="1516"/>
                  <a:pt x="5973" y="1280"/>
                </a:cubicBezTo>
                <a:lnTo>
                  <a:pt x="5973" y="427"/>
                </a:lnTo>
                <a:cubicBezTo>
                  <a:pt x="5973" y="191"/>
                  <a:pt x="6164" y="0"/>
                  <a:pt x="6400" y="0"/>
                </a:cubicBezTo>
                <a:close/>
                <a:moveTo>
                  <a:pt x="5547" y="7680"/>
                </a:moveTo>
                <a:cubicBezTo>
                  <a:pt x="5782" y="7680"/>
                  <a:pt x="5973" y="7871"/>
                  <a:pt x="5973" y="8107"/>
                </a:cubicBezTo>
                <a:lnTo>
                  <a:pt x="5973" y="9813"/>
                </a:lnTo>
                <a:cubicBezTo>
                  <a:pt x="5973" y="10049"/>
                  <a:pt x="5782" y="10240"/>
                  <a:pt x="5547" y="10240"/>
                </a:cubicBezTo>
                <a:cubicBezTo>
                  <a:pt x="5311" y="10240"/>
                  <a:pt x="5120" y="10049"/>
                  <a:pt x="5120" y="9813"/>
                </a:cubicBezTo>
                <a:lnTo>
                  <a:pt x="5120" y="8107"/>
                </a:lnTo>
                <a:cubicBezTo>
                  <a:pt x="5120" y="7871"/>
                  <a:pt x="5311" y="7680"/>
                  <a:pt x="5547" y="7680"/>
                </a:cubicBezTo>
                <a:close/>
                <a:moveTo>
                  <a:pt x="7253" y="7680"/>
                </a:moveTo>
                <a:cubicBezTo>
                  <a:pt x="7489" y="7680"/>
                  <a:pt x="7680" y="7871"/>
                  <a:pt x="7680" y="8107"/>
                </a:cubicBezTo>
                <a:lnTo>
                  <a:pt x="7680" y="9813"/>
                </a:lnTo>
                <a:cubicBezTo>
                  <a:pt x="7680" y="10049"/>
                  <a:pt x="7489" y="10240"/>
                  <a:pt x="7253" y="10240"/>
                </a:cubicBezTo>
                <a:cubicBezTo>
                  <a:pt x="7018" y="10240"/>
                  <a:pt x="6827" y="10049"/>
                  <a:pt x="6827" y="9813"/>
                </a:cubicBezTo>
                <a:lnTo>
                  <a:pt x="6827" y="8107"/>
                </a:lnTo>
                <a:cubicBezTo>
                  <a:pt x="6827" y="7871"/>
                  <a:pt x="7018" y="7680"/>
                  <a:pt x="7253" y="7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六边形 7"/>
          <p:cNvSpPr/>
          <p:nvPr/>
        </p:nvSpPr>
        <p:spPr>
          <a:xfrm>
            <a:off x="8020118" y="1436946"/>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3">
              <a:lumMod val="75000"/>
            </a:schemeClr>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4" name="组合 33"/>
          <p:cNvGrpSpPr/>
          <p:nvPr/>
        </p:nvGrpSpPr>
        <p:grpSpPr>
          <a:xfrm>
            <a:off x="3348396" y="4637237"/>
            <a:ext cx="794953" cy="884444"/>
            <a:chOff x="3346807" y="4637237"/>
            <a:chExt cx="794953" cy="884444"/>
          </a:xfrm>
        </p:grpSpPr>
        <p:sp>
          <p:nvSpPr>
            <p:cNvPr id="35" name="六边形 7"/>
            <p:cNvSpPr/>
            <p:nvPr/>
          </p:nvSpPr>
          <p:spPr>
            <a:xfrm>
              <a:off x="3346807" y="4637237"/>
              <a:ext cx="794953" cy="884444"/>
            </a:xfrm>
            <a:custGeom>
              <a:avLst/>
              <a:gdLst>
                <a:gd name="connsiteX0" fmla="*/ 1160498 w 2159998"/>
                <a:gd name="connsiteY0" fmla="*/ 19018 h 2403157"/>
                <a:gd name="connsiteX1" fmla="*/ 2060497 w 2159998"/>
                <a:gd name="connsiteY1" fmla="*/ 469018 h 2403157"/>
                <a:gd name="connsiteX2" fmla="*/ 2159998 w 2159998"/>
                <a:gd name="connsiteY2" fmla="*/ 630015 h 2403157"/>
                <a:gd name="connsiteX3" fmla="*/ 2159998 w 2159998"/>
                <a:gd name="connsiteY3" fmla="*/ 1773143 h 2403157"/>
                <a:gd name="connsiteX4" fmla="*/ 2060497 w 2159998"/>
                <a:gd name="connsiteY4" fmla="*/ 1934140 h 2403157"/>
                <a:gd name="connsiteX5" fmla="*/ 1160498 w 2159998"/>
                <a:gd name="connsiteY5" fmla="*/ 2384139 h 2403157"/>
                <a:gd name="connsiteX6" fmla="*/ 999501 w 2159998"/>
                <a:gd name="connsiteY6" fmla="*/ 2384140 h 2403157"/>
                <a:gd name="connsiteX7" fmla="*/ 99502 w 2159998"/>
                <a:gd name="connsiteY7" fmla="*/ 1934140 h 2403157"/>
                <a:gd name="connsiteX8" fmla="*/ 0 w 2159998"/>
                <a:gd name="connsiteY8" fmla="*/ 1773143 h 2403157"/>
                <a:gd name="connsiteX9" fmla="*/ 0 w 2159998"/>
                <a:gd name="connsiteY9" fmla="*/ 630015 h 2403157"/>
                <a:gd name="connsiteX10" fmla="*/ 99502 w 2159998"/>
                <a:gd name="connsiteY10" fmla="*/ 469018 h 2403157"/>
                <a:gd name="connsiteX11" fmla="*/ 999501 w 2159998"/>
                <a:gd name="connsiteY11" fmla="*/ 19018 h 2403157"/>
                <a:gd name="connsiteX12" fmla="*/ 1160498 w 2159998"/>
                <a:gd name="connsiteY12" fmla="*/ 19018 h 240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9998" h="2403157">
                  <a:moveTo>
                    <a:pt x="1160498" y="19018"/>
                  </a:moveTo>
                  <a:lnTo>
                    <a:pt x="2060497" y="469018"/>
                  </a:lnTo>
                  <a:cubicBezTo>
                    <a:pt x="2121491" y="499516"/>
                    <a:pt x="2159998" y="561821"/>
                    <a:pt x="2159998" y="630015"/>
                  </a:cubicBezTo>
                  <a:lnTo>
                    <a:pt x="2159998" y="1773143"/>
                  </a:lnTo>
                  <a:cubicBezTo>
                    <a:pt x="2159998" y="1841337"/>
                    <a:pt x="2121491" y="1903642"/>
                    <a:pt x="2060497" y="1934140"/>
                  </a:cubicBezTo>
                  <a:lnTo>
                    <a:pt x="1160498" y="2384139"/>
                  </a:lnTo>
                  <a:cubicBezTo>
                    <a:pt x="1109784" y="2409497"/>
                    <a:pt x="1050215" y="2409497"/>
                    <a:pt x="999501" y="2384140"/>
                  </a:cubicBezTo>
                  <a:lnTo>
                    <a:pt x="99502" y="1934140"/>
                  </a:lnTo>
                  <a:cubicBezTo>
                    <a:pt x="38507" y="1903642"/>
                    <a:pt x="0" y="1841337"/>
                    <a:pt x="0" y="1773143"/>
                  </a:cubicBezTo>
                  <a:lnTo>
                    <a:pt x="0" y="630015"/>
                  </a:lnTo>
                  <a:cubicBezTo>
                    <a:pt x="0" y="561821"/>
                    <a:pt x="38507" y="499516"/>
                    <a:pt x="99502" y="469018"/>
                  </a:cubicBezTo>
                  <a:lnTo>
                    <a:pt x="999501" y="19018"/>
                  </a:lnTo>
                  <a:cubicBezTo>
                    <a:pt x="1050215" y="-6339"/>
                    <a:pt x="1109784" y="-6339"/>
                    <a:pt x="1160498" y="19018"/>
                  </a:cubicBezTo>
                </a:path>
              </a:pathLst>
            </a:custGeom>
            <a:solidFill>
              <a:schemeClr val="accent2"/>
            </a:solidFill>
            <a:ln>
              <a:solidFill>
                <a:schemeClr val="accent1">
                  <a:lumMod val="20000"/>
                  <a:lumOff val="80000"/>
                </a:schemeClr>
              </a:solidFill>
            </a:ln>
            <a:effectLst>
              <a:outerShdw blurRad="381000" dist="254000" dir="3600000" sx="94000" sy="94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organization_192280"/>
            <p:cNvSpPr/>
            <p:nvPr/>
          </p:nvSpPr>
          <p:spPr>
            <a:xfrm>
              <a:off x="3491696" y="4857573"/>
              <a:ext cx="511031" cy="458503"/>
            </a:xfrm>
            <a:custGeom>
              <a:avLst/>
              <a:gdLst>
                <a:gd name="T0" fmla="*/ 6399 w 7166"/>
                <a:gd name="T1" fmla="*/ 4001 h 6573"/>
                <a:gd name="T2" fmla="*/ 6390 w 7166"/>
                <a:gd name="T3" fmla="*/ 3997 h 6573"/>
                <a:gd name="T4" fmla="*/ 6401 w 7166"/>
                <a:gd name="T5" fmla="*/ 3756 h 6573"/>
                <a:gd name="T6" fmla="*/ 4778 w 7166"/>
                <a:gd name="T7" fmla="*/ 1205 h 6573"/>
                <a:gd name="T8" fmla="*/ 4779 w 7166"/>
                <a:gd name="T9" fmla="*/ 1195 h 6573"/>
                <a:gd name="T10" fmla="*/ 3583 w 7166"/>
                <a:gd name="T11" fmla="*/ 0 h 6573"/>
                <a:gd name="T12" fmla="*/ 2388 w 7166"/>
                <a:gd name="T13" fmla="*/ 1195 h 6573"/>
                <a:gd name="T14" fmla="*/ 2388 w 7166"/>
                <a:gd name="T15" fmla="*/ 1205 h 6573"/>
                <a:gd name="T16" fmla="*/ 766 w 7166"/>
                <a:gd name="T17" fmla="*/ 3756 h 6573"/>
                <a:gd name="T18" fmla="*/ 777 w 7166"/>
                <a:gd name="T19" fmla="*/ 3996 h 6573"/>
                <a:gd name="T20" fmla="*/ 768 w 7166"/>
                <a:gd name="T21" fmla="*/ 4001 h 6573"/>
                <a:gd name="T22" fmla="*/ 330 w 7166"/>
                <a:gd name="T23" fmla="*/ 5634 h 6573"/>
                <a:gd name="T24" fmla="*/ 1367 w 7166"/>
                <a:gd name="T25" fmla="*/ 6232 h 6573"/>
                <a:gd name="T26" fmla="*/ 1963 w 7166"/>
                <a:gd name="T27" fmla="*/ 6071 h 6573"/>
                <a:gd name="T28" fmla="*/ 1972 w 7166"/>
                <a:gd name="T29" fmla="*/ 6066 h 6573"/>
                <a:gd name="T30" fmla="*/ 3583 w 7166"/>
                <a:gd name="T31" fmla="*/ 6573 h 6573"/>
                <a:gd name="T32" fmla="*/ 5194 w 7166"/>
                <a:gd name="T33" fmla="*/ 6066 h 6573"/>
                <a:gd name="T34" fmla="*/ 5204 w 7166"/>
                <a:gd name="T35" fmla="*/ 6071 h 6573"/>
                <a:gd name="T36" fmla="*/ 5800 w 7166"/>
                <a:gd name="T37" fmla="*/ 6232 h 6573"/>
                <a:gd name="T38" fmla="*/ 6836 w 7166"/>
                <a:gd name="T39" fmla="*/ 5634 h 6573"/>
                <a:gd name="T40" fmla="*/ 6399 w 7166"/>
                <a:gd name="T41" fmla="*/ 4001 h 6573"/>
                <a:gd name="T42" fmla="*/ 3583 w 7166"/>
                <a:gd name="T43" fmla="*/ 512 h 6573"/>
                <a:gd name="T44" fmla="*/ 4266 w 7166"/>
                <a:gd name="T45" fmla="*/ 1195 h 6573"/>
                <a:gd name="T46" fmla="*/ 3583 w 7166"/>
                <a:gd name="T47" fmla="*/ 1878 h 6573"/>
                <a:gd name="T48" fmla="*/ 2900 w 7166"/>
                <a:gd name="T49" fmla="*/ 1195 h 6573"/>
                <a:gd name="T50" fmla="*/ 3583 w 7166"/>
                <a:gd name="T51" fmla="*/ 512 h 6573"/>
                <a:gd name="T52" fmla="*/ 2025 w 7166"/>
                <a:gd name="T53" fmla="*/ 5213 h 6573"/>
                <a:gd name="T54" fmla="*/ 1707 w 7166"/>
                <a:gd name="T55" fmla="*/ 5628 h 6573"/>
                <a:gd name="T56" fmla="*/ 1367 w 7166"/>
                <a:gd name="T57" fmla="*/ 5720 h 6573"/>
                <a:gd name="T58" fmla="*/ 774 w 7166"/>
                <a:gd name="T59" fmla="*/ 5378 h 6573"/>
                <a:gd name="T60" fmla="*/ 1024 w 7166"/>
                <a:gd name="T61" fmla="*/ 4445 h 6573"/>
                <a:gd name="T62" fmla="*/ 1364 w 7166"/>
                <a:gd name="T63" fmla="*/ 4353 h 6573"/>
                <a:gd name="T64" fmla="*/ 1364 w 7166"/>
                <a:gd name="T65" fmla="*/ 4353 h 6573"/>
                <a:gd name="T66" fmla="*/ 1957 w 7166"/>
                <a:gd name="T67" fmla="*/ 4695 h 6573"/>
                <a:gd name="T68" fmla="*/ 2025 w 7166"/>
                <a:gd name="T69" fmla="*/ 5213 h 6573"/>
                <a:gd name="T70" fmla="*/ 4811 w 7166"/>
                <a:gd name="T71" fmla="*/ 5706 h 6573"/>
                <a:gd name="T72" fmla="*/ 3583 w 7166"/>
                <a:gd name="T73" fmla="*/ 6061 h 6573"/>
                <a:gd name="T74" fmla="*/ 2356 w 7166"/>
                <a:gd name="T75" fmla="*/ 5706 h 6573"/>
                <a:gd name="T76" fmla="*/ 2400 w 7166"/>
                <a:gd name="T77" fmla="*/ 4439 h 6573"/>
                <a:gd name="T78" fmla="*/ 1364 w 7166"/>
                <a:gd name="T79" fmla="*/ 3841 h 6573"/>
                <a:gd name="T80" fmla="*/ 1364 w 7166"/>
                <a:gd name="T81" fmla="*/ 3841 h 6573"/>
                <a:gd name="T82" fmla="*/ 1280 w 7166"/>
                <a:gd name="T83" fmla="*/ 3844 h 6573"/>
                <a:gd name="T84" fmla="*/ 1278 w 7166"/>
                <a:gd name="T85" fmla="*/ 3756 h 6573"/>
                <a:gd name="T86" fmla="*/ 2508 w 7166"/>
                <a:gd name="T87" fmla="*/ 1717 h 6573"/>
                <a:gd name="T88" fmla="*/ 3583 w 7166"/>
                <a:gd name="T89" fmla="*/ 2390 h 6573"/>
                <a:gd name="T90" fmla="*/ 4658 w 7166"/>
                <a:gd name="T91" fmla="*/ 1717 h 6573"/>
                <a:gd name="T92" fmla="*/ 5888 w 7166"/>
                <a:gd name="T93" fmla="*/ 3756 h 6573"/>
                <a:gd name="T94" fmla="*/ 5886 w 7166"/>
                <a:gd name="T95" fmla="*/ 3844 h 6573"/>
                <a:gd name="T96" fmla="*/ 5803 w 7166"/>
                <a:gd name="T97" fmla="*/ 3841 h 6573"/>
                <a:gd name="T98" fmla="*/ 5802 w 7166"/>
                <a:gd name="T99" fmla="*/ 3841 h 6573"/>
                <a:gd name="T100" fmla="*/ 4766 w 7166"/>
                <a:gd name="T101" fmla="*/ 4439 h 6573"/>
                <a:gd name="T102" fmla="*/ 4811 w 7166"/>
                <a:gd name="T103" fmla="*/ 5706 h 6573"/>
                <a:gd name="T104" fmla="*/ 6393 w 7166"/>
                <a:gd name="T105" fmla="*/ 5378 h 6573"/>
                <a:gd name="T106" fmla="*/ 5800 w 7166"/>
                <a:gd name="T107" fmla="*/ 5720 h 6573"/>
                <a:gd name="T108" fmla="*/ 5460 w 7166"/>
                <a:gd name="T109" fmla="*/ 5628 h 6573"/>
                <a:gd name="T110" fmla="*/ 5210 w 7166"/>
                <a:gd name="T111" fmla="*/ 4695 h 6573"/>
                <a:gd name="T112" fmla="*/ 5802 w 7166"/>
                <a:gd name="T113" fmla="*/ 4353 h 6573"/>
                <a:gd name="T114" fmla="*/ 5803 w 7166"/>
                <a:gd name="T115" fmla="*/ 4353 h 6573"/>
                <a:gd name="T116" fmla="*/ 6143 w 7166"/>
                <a:gd name="T117" fmla="*/ 4445 h 6573"/>
                <a:gd name="T118" fmla="*/ 6393 w 7166"/>
                <a:gd name="T119" fmla="*/ 5378 h 6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6" h="6573">
                  <a:moveTo>
                    <a:pt x="6399" y="4001"/>
                  </a:moveTo>
                  <a:cubicBezTo>
                    <a:pt x="6396" y="4000"/>
                    <a:pt x="6393" y="3998"/>
                    <a:pt x="6390" y="3997"/>
                  </a:cubicBezTo>
                  <a:cubicBezTo>
                    <a:pt x="6397" y="3917"/>
                    <a:pt x="6401" y="3837"/>
                    <a:pt x="6401" y="3756"/>
                  </a:cubicBezTo>
                  <a:cubicBezTo>
                    <a:pt x="6401" y="2629"/>
                    <a:pt x="5736" y="1655"/>
                    <a:pt x="4778" y="1205"/>
                  </a:cubicBezTo>
                  <a:cubicBezTo>
                    <a:pt x="4778" y="1202"/>
                    <a:pt x="4779" y="1198"/>
                    <a:pt x="4779" y="1195"/>
                  </a:cubicBezTo>
                  <a:cubicBezTo>
                    <a:pt x="4779" y="535"/>
                    <a:pt x="4243" y="0"/>
                    <a:pt x="3583" y="0"/>
                  </a:cubicBezTo>
                  <a:cubicBezTo>
                    <a:pt x="2923" y="0"/>
                    <a:pt x="2388" y="535"/>
                    <a:pt x="2388" y="1195"/>
                  </a:cubicBezTo>
                  <a:cubicBezTo>
                    <a:pt x="2388" y="1198"/>
                    <a:pt x="2388" y="1202"/>
                    <a:pt x="2388" y="1205"/>
                  </a:cubicBezTo>
                  <a:cubicBezTo>
                    <a:pt x="1431" y="1655"/>
                    <a:pt x="766" y="2629"/>
                    <a:pt x="766" y="3756"/>
                  </a:cubicBezTo>
                  <a:cubicBezTo>
                    <a:pt x="766" y="3837"/>
                    <a:pt x="770" y="3917"/>
                    <a:pt x="777" y="3996"/>
                  </a:cubicBezTo>
                  <a:cubicBezTo>
                    <a:pt x="774" y="3998"/>
                    <a:pt x="771" y="4000"/>
                    <a:pt x="768" y="4001"/>
                  </a:cubicBezTo>
                  <a:cubicBezTo>
                    <a:pt x="196" y="4331"/>
                    <a:pt x="0" y="5062"/>
                    <a:pt x="330" y="5634"/>
                  </a:cubicBezTo>
                  <a:cubicBezTo>
                    <a:pt x="552" y="6017"/>
                    <a:pt x="953" y="6232"/>
                    <a:pt x="1367" y="6232"/>
                  </a:cubicBezTo>
                  <a:cubicBezTo>
                    <a:pt x="1569" y="6232"/>
                    <a:pt x="1775" y="6180"/>
                    <a:pt x="1963" y="6071"/>
                  </a:cubicBezTo>
                  <a:cubicBezTo>
                    <a:pt x="1966" y="6070"/>
                    <a:pt x="1969" y="6068"/>
                    <a:pt x="1972" y="6066"/>
                  </a:cubicBezTo>
                  <a:cubicBezTo>
                    <a:pt x="2429" y="6385"/>
                    <a:pt x="2985" y="6573"/>
                    <a:pt x="3583" y="6573"/>
                  </a:cubicBezTo>
                  <a:cubicBezTo>
                    <a:pt x="4182" y="6573"/>
                    <a:pt x="4737" y="6385"/>
                    <a:pt x="5194" y="6066"/>
                  </a:cubicBezTo>
                  <a:cubicBezTo>
                    <a:pt x="5197" y="6068"/>
                    <a:pt x="5201" y="6070"/>
                    <a:pt x="5204" y="6071"/>
                  </a:cubicBezTo>
                  <a:cubicBezTo>
                    <a:pt x="5392" y="6180"/>
                    <a:pt x="5597" y="6232"/>
                    <a:pt x="5800" y="6232"/>
                  </a:cubicBezTo>
                  <a:cubicBezTo>
                    <a:pt x="6213" y="6232"/>
                    <a:pt x="6615" y="6017"/>
                    <a:pt x="6836" y="5634"/>
                  </a:cubicBezTo>
                  <a:cubicBezTo>
                    <a:pt x="7166" y="5062"/>
                    <a:pt x="6971" y="4331"/>
                    <a:pt x="6399" y="4001"/>
                  </a:cubicBezTo>
                  <a:close/>
                  <a:moveTo>
                    <a:pt x="3583" y="512"/>
                  </a:moveTo>
                  <a:cubicBezTo>
                    <a:pt x="3960" y="512"/>
                    <a:pt x="4266" y="818"/>
                    <a:pt x="4266" y="1195"/>
                  </a:cubicBezTo>
                  <a:cubicBezTo>
                    <a:pt x="4266" y="1571"/>
                    <a:pt x="3960" y="1878"/>
                    <a:pt x="3583" y="1878"/>
                  </a:cubicBezTo>
                  <a:cubicBezTo>
                    <a:pt x="3207" y="1878"/>
                    <a:pt x="2900" y="1571"/>
                    <a:pt x="2900" y="1195"/>
                  </a:cubicBezTo>
                  <a:cubicBezTo>
                    <a:pt x="2900" y="818"/>
                    <a:pt x="3207" y="512"/>
                    <a:pt x="3583" y="512"/>
                  </a:cubicBezTo>
                  <a:close/>
                  <a:moveTo>
                    <a:pt x="2025" y="5213"/>
                  </a:moveTo>
                  <a:cubicBezTo>
                    <a:pt x="1978" y="5389"/>
                    <a:pt x="1865" y="5537"/>
                    <a:pt x="1707" y="5628"/>
                  </a:cubicBezTo>
                  <a:cubicBezTo>
                    <a:pt x="1603" y="5688"/>
                    <a:pt x="1485" y="5720"/>
                    <a:pt x="1367" y="5720"/>
                  </a:cubicBezTo>
                  <a:cubicBezTo>
                    <a:pt x="1123" y="5720"/>
                    <a:pt x="896" y="5589"/>
                    <a:pt x="774" y="5378"/>
                  </a:cubicBezTo>
                  <a:cubicBezTo>
                    <a:pt x="586" y="5052"/>
                    <a:pt x="698" y="4633"/>
                    <a:pt x="1024" y="4445"/>
                  </a:cubicBezTo>
                  <a:cubicBezTo>
                    <a:pt x="1128" y="4385"/>
                    <a:pt x="1245" y="4353"/>
                    <a:pt x="1364" y="4353"/>
                  </a:cubicBezTo>
                  <a:lnTo>
                    <a:pt x="1364" y="4353"/>
                  </a:lnTo>
                  <a:cubicBezTo>
                    <a:pt x="1608" y="4353"/>
                    <a:pt x="1835" y="4484"/>
                    <a:pt x="1957" y="4695"/>
                  </a:cubicBezTo>
                  <a:cubicBezTo>
                    <a:pt x="2048" y="4853"/>
                    <a:pt x="2072" y="5037"/>
                    <a:pt x="2025" y="5213"/>
                  </a:cubicBezTo>
                  <a:close/>
                  <a:moveTo>
                    <a:pt x="4811" y="5706"/>
                  </a:moveTo>
                  <a:cubicBezTo>
                    <a:pt x="4455" y="5931"/>
                    <a:pt x="4034" y="6061"/>
                    <a:pt x="3583" y="6061"/>
                  </a:cubicBezTo>
                  <a:cubicBezTo>
                    <a:pt x="3132" y="6061"/>
                    <a:pt x="2711" y="5931"/>
                    <a:pt x="2356" y="5706"/>
                  </a:cubicBezTo>
                  <a:cubicBezTo>
                    <a:pt x="2603" y="5339"/>
                    <a:pt x="2637" y="4848"/>
                    <a:pt x="2400" y="4439"/>
                  </a:cubicBezTo>
                  <a:cubicBezTo>
                    <a:pt x="2179" y="4055"/>
                    <a:pt x="1777" y="3841"/>
                    <a:pt x="1364" y="3841"/>
                  </a:cubicBezTo>
                  <a:lnTo>
                    <a:pt x="1364" y="3841"/>
                  </a:lnTo>
                  <a:cubicBezTo>
                    <a:pt x="1336" y="3841"/>
                    <a:pt x="1308" y="3842"/>
                    <a:pt x="1280" y="3844"/>
                  </a:cubicBezTo>
                  <a:cubicBezTo>
                    <a:pt x="1279" y="3815"/>
                    <a:pt x="1278" y="3785"/>
                    <a:pt x="1278" y="3756"/>
                  </a:cubicBezTo>
                  <a:cubicBezTo>
                    <a:pt x="1278" y="2873"/>
                    <a:pt x="1777" y="2104"/>
                    <a:pt x="2508" y="1717"/>
                  </a:cubicBezTo>
                  <a:cubicBezTo>
                    <a:pt x="2702" y="2116"/>
                    <a:pt x="3111" y="2390"/>
                    <a:pt x="3583" y="2390"/>
                  </a:cubicBezTo>
                  <a:cubicBezTo>
                    <a:pt x="4056" y="2390"/>
                    <a:pt x="4464" y="2116"/>
                    <a:pt x="4658" y="1717"/>
                  </a:cubicBezTo>
                  <a:cubicBezTo>
                    <a:pt x="5389" y="2104"/>
                    <a:pt x="5888" y="2873"/>
                    <a:pt x="5888" y="3756"/>
                  </a:cubicBezTo>
                  <a:cubicBezTo>
                    <a:pt x="5888" y="3785"/>
                    <a:pt x="5888" y="3815"/>
                    <a:pt x="5886" y="3844"/>
                  </a:cubicBezTo>
                  <a:cubicBezTo>
                    <a:pt x="5858" y="3842"/>
                    <a:pt x="5830" y="3841"/>
                    <a:pt x="5803" y="3841"/>
                  </a:cubicBezTo>
                  <a:lnTo>
                    <a:pt x="5802" y="3841"/>
                  </a:lnTo>
                  <a:cubicBezTo>
                    <a:pt x="5389" y="3841"/>
                    <a:pt x="4988" y="4055"/>
                    <a:pt x="4766" y="4439"/>
                  </a:cubicBezTo>
                  <a:cubicBezTo>
                    <a:pt x="4530" y="4848"/>
                    <a:pt x="4563" y="5339"/>
                    <a:pt x="4811" y="5706"/>
                  </a:cubicBezTo>
                  <a:close/>
                  <a:moveTo>
                    <a:pt x="6393" y="5378"/>
                  </a:moveTo>
                  <a:cubicBezTo>
                    <a:pt x="6271" y="5589"/>
                    <a:pt x="6044" y="5720"/>
                    <a:pt x="5800" y="5720"/>
                  </a:cubicBezTo>
                  <a:cubicBezTo>
                    <a:pt x="5681" y="5720"/>
                    <a:pt x="5564" y="5688"/>
                    <a:pt x="5460" y="5628"/>
                  </a:cubicBezTo>
                  <a:cubicBezTo>
                    <a:pt x="5134" y="5440"/>
                    <a:pt x="5022" y="5021"/>
                    <a:pt x="5210" y="4695"/>
                  </a:cubicBezTo>
                  <a:cubicBezTo>
                    <a:pt x="5331" y="4484"/>
                    <a:pt x="5559" y="4353"/>
                    <a:pt x="5802" y="4353"/>
                  </a:cubicBezTo>
                  <a:lnTo>
                    <a:pt x="5803" y="4353"/>
                  </a:lnTo>
                  <a:cubicBezTo>
                    <a:pt x="5921" y="4353"/>
                    <a:pt x="6039" y="4385"/>
                    <a:pt x="6143" y="4445"/>
                  </a:cubicBezTo>
                  <a:cubicBezTo>
                    <a:pt x="6469" y="4633"/>
                    <a:pt x="6581" y="5052"/>
                    <a:pt x="6393" y="53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9" name="iconfont-1015-784720"/>
          <p:cNvSpPr/>
          <p:nvPr/>
        </p:nvSpPr>
        <p:spPr>
          <a:xfrm>
            <a:off x="8172688" y="4814454"/>
            <a:ext cx="489811" cy="468733"/>
          </a:xfrm>
          <a:custGeom>
            <a:avLst/>
            <a:gdLst>
              <a:gd name="T0" fmla="*/ 3075 w 6149"/>
              <a:gd name="T1" fmla="*/ 0 h 5689"/>
              <a:gd name="T2" fmla="*/ 3997 w 6149"/>
              <a:gd name="T3" fmla="*/ 1845 h 5689"/>
              <a:gd name="T4" fmla="*/ 6149 w 6149"/>
              <a:gd name="T5" fmla="*/ 2019 h 5689"/>
              <a:gd name="T6" fmla="*/ 4612 w 6149"/>
              <a:gd name="T7" fmla="*/ 3690 h 5689"/>
              <a:gd name="T8" fmla="*/ 4919 w 6149"/>
              <a:gd name="T9" fmla="*/ 5689 h 5689"/>
              <a:gd name="T10" fmla="*/ 3075 w 6149"/>
              <a:gd name="T11" fmla="*/ 4459 h 5689"/>
              <a:gd name="T12" fmla="*/ 1229 w 6149"/>
              <a:gd name="T13" fmla="*/ 5689 h 5689"/>
              <a:gd name="T14" fmla="*/ 1537 w 6149"/>
              <a:gd name="T15" fmla="*/ 3690 h 5689"/>
              <a:gd name="T16" fmla="*/ 0 w 6149"/>
              <a:gd name="T17" fmla="*/ 2019 h 5689"/>
              <a:gd name="T18" fmla="*/ 2152 w 6149"/>
              <a:gd name="T19" fmla="*/ 1845 h 5689"/>
              <a:gd name="T20" fmla="*/ 3075 w 6149"/>
              <a:gd name="T21" fmla="*/ 0 h 5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9" h="5689">
                <a:moveTo>
                  <a:pt x="3075" y="0"/>
                </a:moveTo>
                <a:lnTo>
                  <a:pt x="3997" y="1845"/>
                </a:lnTo>
                <a:lnTo>
                  <a:pt x="6149" y="2019"/>
                </a:lnTo>
                <a:lnTo>
                  <a:pt x="4612" y="3690"/>
                </a:lnTo>
                <a:lnTo>
                  <a:pt x="4919" y="5689"/>
                </a:lnTo>
                <a:lnTo>
                  <a:pt x="3075" y="4459"/>
                </a:lnTo>
                <a:lnTo>
                  <a:pt x="1229" y="5689"/>
                </a:lnTo>
                <a:lnTo>
                  <a:pt x="1537" y="3690"/>
                </a:lnTo>
                <a:lnTo>
                  <a:pt x="0" y="2019"/>
                </a:lnTo>
                <a:lnTo>
                  <a:pt x="2152" y="1845"/>
                </a:lnTo>
                <a:lnTo>
                  <a:pt x="30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矩形: 圆角 4"/>
          <p:cNvSpPr/>
          <p:nvPr/>
        </p:nvSpPr>
        <p:spPr>
          <a:xfrm>
            <a:off x="5120565" y="1019646"/>
            <a:ext cx="1946390" cy="431888"/>
          </a:xfrm>
          <a:prstGeom prst="roundRect">
            <a:avLst>
              <a:gd name="adj" fmla="val 50000"/>
            </a:avLst>
          </a:prstGeom>
          <a:solidFill>
            <a:srgbClr val="0070C0"/>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200" dirty="0">
                <a:solidFill>
                  <a:schemeClr val="bg1"/>
                </a:solidFill>
              </a:rPr>
              <a:t>Easy-to-use human-computer interaction</a:t>
            </a:r>
            <a:endParaRPr lang="en-US" altLang="zh-CN" sz="1200" dirty="0">
              <a:solidFill>
                <a:schemeClr val="bg1"/>
              </a:solidFill>
            </a:endParaRPr>
          </a:p>
        </p:txBody>
      </p:sp>
      <p:sp>
        <p:nvSpPr>
          <p:cNvPr id="42" name="矩形: 圆角 4"/>
          <p:cNvSpPr/>
          <p:nvPr/>
        </p:nvSpPr>
        <p:spPr>
          <a:xfrm>
            <a:off x="5120565" y="5506581"/>
            <a:ext cx="1946390" cy="431888"/>
          </a:xfrm>
          <a:prstGeom prst="roundRect">
            <a:avLst>
              <a:gd name="adj" fmla="val 50000"/>
            </a:avLst>
          </a:prstGeom>
          <a:solidFill>
            <a:srgbClr val="0070C0"/>
          </a:solidFill>
          <a:ln>
            <a:noFill/>
          </a:ln>
          <a:effectLst>
            <a:outerShdw blurRad="127000" dist="76200" dir="3600000" sx="94000" sy="94000" algn="t"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050" dirty="0">
                <a:solidFill>
                  <a:schemeClr val="bg1"/>
                </a:solidFill>
              </a:rPr>
              <a:t>Open compatibility for easy integration</a:t>
            </a:r>
            <a:endParaRPr lang="en-US" altLang="zh-CN" sz="1050" dirty="0">
              <a:solidFill>
                <a:schemeClr val="bg1"/>
              </a:solidFill>
            </a:endParaRPr>
          </a:p>
        </p:txBody>
      </p:sp>
      <p:sp>
        <p:nvSpPr>
          <p:cNvPr id="44" name="speaking_103626"/>
          <p:cNvSpPr/>
          <p:nvPr/>
        </p:nvSpPr>
        <p:spPr>
          <a:xfrm>
            <a:off x="8167034" y="1629969"/>
            <a:ext cx="517873" cy="427431"/>
          </a:xfrm>
          <a:custGeom>
            <a:avLst/>
            <a:gdLst>
              <a:gd name="connsiteX0" fmla="*/ 142021 w 606243"/>
              <a:gd name="connsiteY0" fmla="*/ 152474 h 517297"/>
              <a:gd name="connsiteX1" fmla="*/ 243584 w 606243"/>
              <a:gd name="connsiteY1" fmla="*/ 253882 h 517297"/>
              <a:gd name="connsiteX2" fmla="*/ 149089 w 606243"/>
              <a:gd name="connsiteY2" fmla="*/ 354983 h 517297"/>
              <a:gd name="connsiteX3" fmla="*/ 247425 w 606243"/>
              <a:gd name="connsiteY3" fmla="*/ 395485 h 517297"/>
              <a:gd name="connsiteX4" fmla="*/ 283994 w 606243"/>
              <a:gd name="connsiteY4" fmla="*/ 497200 h 517297"/>
              <a:gd name="connsiteX5" fmla="*/ 263559 w 606243"/>
              <a:gd name="connsiteY5" fmla="*/ 517297 h 517297"/>
              <a:gd name="connsiteX6" fmla="*/ 20637 w 606243"/>
              <a:gd name="connsiteY6" fmla="*/ 517297 h 517297"/>
              <a:gd name="connsiteX7" fmla="*/ 48 w 606243"/>
              <a:gd name="connsiteY7" fmla="*/ 497200 h 517297"/>
              <a:gd name="connsiteX8" fmla="*/ 36617 w 606243"/>
              <a:gd name="connsiteY8" fmla="*/ 395485 h 517297"/>
              <a:gd name="connsiteX9" fmla="*/ 134953 w 606243"/>
              <a:gd name="connsiteY9" fmla="*/ 354983 h 517297"/>
              <a:gd name="connsiteX10" fmla="*/ 40612 w 606243"/>
              <a:gd name="connsiteY10" fmla="*/ 253882 h 517297"/>
              <a:gd name="connsiteX11" fmla="*/ 142021 w 606243"/>
              <a:gd name="connsiteY11" fmla="*/ 152474 h 517297"/>
              <a:gd name="connsiteX12" fmla="*/ 334738 w 606243"/>
              <a:gd name="connsiteY12" fmla="*/ 149246 h 517297"/>
              <a:gd name="connsiteX13" fmla="*/ 349259 w 606243"/>
              <a:gd name="connsiteY13" fmla="*/ 155231 h 517297"/>
              <a:gd name="connsiteX14" fmla="*/ 349259 w 606243"/>
              <a:gd name="connsiteY14" fmla="*/ 290867 h 517297"/>
              <a:gd name="connsiteX15" fmla="*/ 334661 w 606243"/>
              <a:gd name="connsiteY15" fmla="*/ 296851 h 517297"/>
              <a:gd name="connsiteX16" fmla="*/ 320216 w 606243"/>
              <a:gd name="connsiteY16" fmla="*/ 290867 h 517297"/>
              <a:gd name="connsiteX17" fmla="*/ 320216 w 606243"/>
              <a:gd name="connsiteY17" fmla="*/ 262022 h 517297"/>
              <a:gd name="connsiteX18" fmla="*/ 320216 w 606243"/>
              <a:gd name="connsiteY18" fmla="*/ 184230 h 517297"/>
              <a:gd name="connsiteX19" fmla="*/ 320216 w 606243"/>
              <a:gd name="connsiteY19" fmla="*/ 155231 h 517297"/>
              <a:gd name="connsiteX20" fmla="*/ 334738 w 606243"/>
              <a:gd name="connsiteY20" fmla="*/ 149246 h 517297"/>
              <a:gd name="connsiteX21" fmla="*/ 411351 w 606243"/>
              <a:gd name="connsiteY21" fmla="*/ 90677 h 517297"/>
              <a:gd name="connsiteX22" fmla="*/ 425810 w 606243"/>
              <a:gd name="connsiteY22" fmla="*/ 96661 h 517297"/>
              <a:gd name="connsiteX23" fmla="*/ 425810 w 606243"/>
              <a:gd name="connsiteY23" fmla="*/ 349649 h 517297"/>
              <a:gd name="connsiteX24" fmla="*/ 411216 w 606243"/>
              <a:gd name="connsiteY24" fmla="*/ 355632 h 517297"/>
              <a:gd name="connsiteX25" fmla="*/ 396776 w 606243"/>
              <a:gd name="connsiteY25" fmla="*/ 349649 h 517297"/>
              <a:gd name="connsiteX26" fmla="*/ 396776 w 606243"/>
              <a:gd name="connsiteY26" fmla="*/ 320653 h 517297"/>
              <a:gd name="connsiteX27" fmla="*/ 396776 w 606243"/>
              <a:gd name="connsiteY27" fmla="*/ 125503 h 517297"/>
              <a:gd name="connsiteX28" fmla="*/ 396776 w 606243"/>
              <a:gd name="connsiteY28" fmla="*/ 96661 h 517297"/>
              <a:gd name="connsiteX29" fmla="*/ 411351 w 606243"/>
              <a:gd name="connsiteY29" fmla="*/ 90677 h 517297"/>
              <a:gd name="connsiteX30" fmla="*/ 501979 w 606243"/>
              <a:gd name="connsiteY30" fmla="*/ 0 h 517297"/>
              <a:gd name="connsiteX31" fmla="*/ 516421 w 606243"/>
              <a:gd name="connsiteY31" fmla="*/ 5983 h 517297"/>
              <a:gd name="connsiteX32" fmla="*/ 516421 w 606243"/>
              <a:gd name="connsiteY32" fmla="*/ 440114 h 517297"/>
              <a:gd name="connsiteX33" fmla="*/ 501826 w 606243"/>
              <a:gd name="connsiteY33" fmla="*/ 446096 h 517297"/>
              <a:gd name="connsiteX34" fmla="*/ 487383 w 606243"/>
              <a:gd name="connsiteY34" fmla="*/ 440114 h 517297"/>
              <a:gd name="connsiteX35" fmla="*/ 487383 w 606243"/>
              <a:gd name="connsiteY35" fmla="*/ 411120 h 517297"/>
              <a:gd name="connsiteX36" fmla="*/ 487537 w 606243"/>
              <a:gd name="connsiteY36" fmla="*/ 34976 h 517297"/>
              <a:gd name="connsiteX37" fmla="*/ 487537 w 606243"/>
              <a:gd name="connsiteY37" fmla="*/ 5983 h 517297"/>
              <a:gd name="connsiteX38" fmla="*/ 501979 w 606243"/>
              <a:gd name="connsiteY38" fmla="*/ 0 h 51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6243" h="517297">
                <a:moveTo>
                  <a:pt x="142021" y="152474"/>
                </a:moveTo>
                <a:cubicBezTo>
                  <a:pt x="197950" y="152474"/>
                  <a:pt x="243584" y="197885"/>
                  <a:pt x="243584" y="253882"/>
                </a:cubicBezTo>
                <a:cubicBezTo>
                  <a:pt x="243584" y="307424"/>
                  <a:pt x="201791" y="351455"/>
                  <a:pt x="149089" y="354983"/>
                </a:cubicBezTo>
                <a:cubicBezTo>
                  <a:pt x="188577" y="356517"/>
                  <a:pt x="223302" y="370785"/>
                  <a:pt x="247425" y="395485"/>
                </a:cubicBezTo>
                <a:cubicBezTo>
                  <a:pt x="272317" y="420952"/>
                  <a:pt x="284916" y="456084"/>
                  <a:pt x="283994" y="497200"/>
                </a:cubicBezTo>
                <a:cubicBezTo>
                  <a:pt x="283687" y="508399"/>
                  <a:pt x="274622" y="517297"/>
                  <a:pt x="263559" y="517297"/>
                </a:cubicBezTo>
                <a:lnTo>
                  <a:pt x="20637" y="517297"/>
                </a:lnTo>
                <a:cubicBezTo>
                  <a:pt x="9421" y="517297"/>
                  <a:pt x="355" y="508399"/>
                  <a:pt x="48" y="497200"/>
                </a:cubicBezTo>
                <a:cubicBezTo>
                  <a:pt x="-874" y="456084"/>
                  <a:pt x="11725" y="420952"/>
                  <a:pt x="36617" y="395485"/>
                </a:cubicBezTo>
                <a:cubicBezTo>
                  <a:pt x="60894" y="370785"/>
                  <a:pt x="95619" y="356517"/>
                  <a:pt x="134953" y="354983"/>
                </a:cubicBezTo>
                <a:cubicBezTo>
                  <a:pt x="82405" y="351455"/>
                  <a:pt x="40612" y="307424"/>
                  <a:pt x="40612" y="253882"/>
                </a:cubicBezTo>
                <a:cubicBezTo>
                  <a:pt x="40612" y="197885"/>
                  <a:pt x="86092" y="152474"/>
                  <a:pt x="142021" y="152474"/>
                </a:cubicBezTo>
                <a:close/>
                <a:moveTo>
                  <a:pt x="334738" y="149246"/>
                </a:moveTo>
                <a:cubicBezTo>
                  <a:pt x="340001" y="149246"/>
                  <a:pt x="345264" y="151241"/>
                  <a:pt x="349259" y="155231"/>
                </a:cubicBezTo>
                <a:cubicBezTo>
                  <a:pt x="386601" y="192669"/>
                  <a:pt x="386601" y="253583"/>
                  <a:pt x="349259" y="290867"/>
                </a:cubicBezTo>
                <a:cubicBezTo>
                  <a:pt x="345264" y="294857"/>
                  <a:pt x="339886" y="296851"/>
                  <a:pt x="334661" y="296851"/>
                </a:cubicBezTo>
                <a:cubicBezTo>
                  <a:pt x="329436" y="296851"/>
                  <a:pt x="324211" y="294857"/>
                  <a:pt x="320216" y="290867"/>
                </a:cubicBezTo>
                <a:cubicBezTo>
                  <a:pt x="312225" y="282889"/>
                  <a:pt x="312225" y="270000"/>
                  <a:pt x="320216" y="262022"/>
                </a:cubicBezTo>
                <a:cubicBezTo>
                  <a:pt x="341730" y="240541"/>
                  <a:pt x="341730" y="205711"/>
                  <a:pt x="320216" y="184230"/>
                </a:cubicBezTo>
                <a:cubicBezTo>
                  <a:pt x="312225" y="176251"/>
                  <a:pt x="312225" y="163209"/>
                  <a:pt x="320216" y="155231"/>
                </a:cubicBezTo>
                <a:cubicBezTo>
                  <a:pt x="324211" y="151241"/>
                  <a:pt x="329474" y="149246"/>
                  <a:pt x="334738" y="149246"/>
                </a:cubicBezTo>
                <a:close/>
                <a:moveTo>
                  <a:pt x="411351" y="90677"/>
                </a:moveTo>
                <a:cubicBezTo>
                  <a:pt x="416593" y="90677"/>
                  <a:pt x="421816" y="92672"/>
                  <a:pt x="425810" y="96661"/>
                </a:cubicBezTo>
                <a:cubicBezTo>
                  <a:pt x="495553" y="166313"/>
                  <a:pt x="495553" y="279843"/>
                  <a:pt x="425810" y="349649"/>
                </a:cubicBezTo>
                <a:cubicBezTo>
                  <a:pt x="421663" y="353638"/>
                  <a:pt x="416439" y="355632"/>
                  <a:pt x="411216" y="355632"/>
                </a:cubicBezTo>
                <a:cubicBezTo>
                  <a:pt x="405993" y="355632"/>
                  <a:pt x="400770" y="353638"/>
                  <a:pt x="396776" y="349649"/>
                </a:cubicBezTo>
                <a:cubicBezTo>
                  <a:pt x="388788" y="341671"/>
                  <a:pt x="388788" y="328631"/>
                  <a:pt x="396776" y="320653"/>
                </a:cubicBezTo>
                <a:cubicBezTo>
                  <a:pt x="450543" y="266803"/>
                  <a:pt x="450696" y="179354"/>
                  <a:pt x="396776" y="125503"/>
                </a:cubicBezTo>
                <a:cubicBezTo>
                  <a:pt x="388788" y="117526"/>
                  <a:pt x="388788" y="104638"/>
                  <a:pt x="396776" y="96661"/>
                </a:cubicBezTo>
                <a:cubicBezTo>
                  <a:pt x="400847" y="92672"/>
                  <a:pt x="406109" y="90677"/>
                  <a:pt x="411351" y="90677"/>
                </a:cubicBezTo>
                <a:close/>
                <a:moveTo>
                  <a:pt x="501979" y="0"/>
                </a:moveTo>
                <a:cubicBezTo>
                  <a:pt x="507203" y="0"/>
                  <a:pt x="512427" y="1994"/>
                  <a:pt x="516421" y="5983"/>
                </a:cubicBezTo>
                <a:cubicBezTo>
                  <a:pt x="636261" y="125637"/>
                  <a:pt x="636107" y="320459"/>
                  <a:pt x="516421" y="440114"/>
                </a:cubicBezTo>
                <a:cubicBezTo>
                  <a:pt x="512427" y="444102"/>
                  <a:pt x="507049" y="446096"/>
                  <a:pt x="501826" y="446096"/>
                </a:cubicBezTo>
                <a:cubicBezTo>
                  <a:pt x="496602" y="446096"/>
                  <a:pt x="491378" y="444102"/>
                  <a:pt x="487383" y="440114"/>
                </a:cubicBezTo>
                <a:cubicBezTo>
                  <a:pt x="479394" y="432137"/>
                  <a:pt x="479394" y="419251"/>
                  <a:pt x="487383" y="411120"/>
                </a:cubicBezTo>
                <a:cubicBezTo>
                  <a:pt x="591244" y="307420"/>
                  <a:pt x="591244" y="138676"/>
                  <a:pt x="487537" y="34976"/>
                </a:cubicBezTo>
                <a:cubicBezTo>
                  <a:pt x="479548" y="26999"/>
                  <a:pt x="479548" y="13960"/>
                  <a:pt x="487537" y="5983"/>
                </a:cubicBezTo>
                <a:cubicBezTo>
                  <a:pt x="491532" y="1994"/>
                  <a:pt x="496756" y="0"/>
                  <a:pt x="5019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radio-microphone_1114"/>
          <p:cNvSpPr/>
          <p:nvPr/>
        </p:nvSpPr>
        <p:spPr>
          <a:xfrm>
            <a:off x="8684023" y="3209133"/>
            <a:ext cx="325974" cy="54036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749" h="572374">
                <a:moveTo>
                  <a:pt x="82397" y="145102"/>
                </a:moveTo>
                <a:lnTo>
                  <a:pt x="288907" y="145102"/>
                </a:lnTo>
                <a:lnTo>
                  <a:pt x="288907" y="266067"/>
                </a:lnTo>
                <a:cubicBezTo>
                  <a:pt x="288907" y="322517"/>
                  <a:pt x="253413" y="367677"/>
                  <a:pt x="185652" y="367677"/>
                </a:cubicBezTo>
                <a:cubicBezTo>
                  <a:pt x="116278" y="367677"/>
                  <a:pt x="82397" y="322517"/>
                  <a:pt x="82397" y="266067"/>
                </a:cubicBezTo>
                <a:close/>
                <a:moveTo>
                  <a:pt x="352291" y="112440"/>
                </a:moveTo>
                <a:cubicBezTo>
                  <a:pt x="357438" y="113574"/>
                  <a:pt x="363291" y="116596"/>
                  <a:pt x="369749" y="122641"/>
                </a:cubicBezTo>
                <a:lnTo>
                  <a:pt x="369749" y="266104"/>
                </a:lnTo>
                <a:cubicBezTo>
                  <a:pt x="369749" y="361209"/>
                  <a:pt x="297091" y="438583"/>
                  <a:pt x="205057" y="448254"/>
                </a:cubicBezTo>
                <a:lnTo>
                  <a:pt x="205057" y="512732"/>
                </a:lnTo>
                <a:lnTo>
                  <a:pt x="280945" y="512732"/>
                </a:lnTo>
                <a:lnTo>
                  <a:pt x="300320" y="572374"/>
                </a:lnTo>
                <a:lnTo>
                  <a:pt x="61356" y="572374"/>
                </a:lnTo>
                <a:lnTo>
                  <a:pt x="82346" y="512732"/>
                </a:lnTo>
                <a:lnTo>
                  <a:pt x="164692" y="512732"/>
                </a:lnTo>
                <a:lnTo>
                  <a:pt x="164692" y="448254"/>
                </a:lnTo>
                <a:cubicBezTo>
                  <a:pt x="72658" y="438583"/>
                  <a:pt x="0" y="361209"/>
                  <a:pt x="0" y="266104"/>
                </a:cubicBezTo>
                <a:lnTo>
                  <a:pt x="0" y="122641"/>
                </a:lnTo>
                <a:cubicBezTo>
                  <a:pt x="0" y="122641"/>
                  <a:pt x="19375" y="100074"/>
                  <a:pt x="41980" y="122641"/>
                </a:cubicBezTo>
                <a:lnTo>
                  <a:pt x="41980" y="266104"/>
                </a:lnTo>
                <a:cubicBezTo>
                  <a:pt x="41980" y="345090"/>
                  <a:pt x="95263" y="409568"/>
                  <a:pt x="185682" y="409568"/>
                </a:cubicBezTo>
                <a:cubicBezTo>
                  <a:pt x="274486" y="409568"/>
                  <a:pt x="327769" y="345090"/>
                  <a:pt x="327769" y="266104"/>
                </a:cubicBezTo>
                <a:lnTo>
                  <a:pt x="327769" y="122641"/>
                </a:lnTo>
                <a:cubicBezTo>
                  <a:pt x="327769" y="122641"/>
                  <a:pt x="336851" y="109040"/>
                  <a:pt x="352291" y="112440"/>
                </a:cubicBezTo>
                <a:close/>
                <a:moveTo>
                  <a:pt x="185652" y="0"/>
                </a:moveTo>
                <a:cubicBezTo>
                  <a:pt x="253413" y="0"/>
                  <a:pt x="288907" y="45183"/>
                  <a:pt x="288907" y="101663"/>
                </a:cubicBezTo>
                <a:lnTo>
                  <a:pt x="288907" y="127482"/>
                </a:lnTo>
                <a:lnTo>
                  <a:pt x="82397" y="127482"/>
                </a:lnTo>
                <a:lnTo>
                  <a:pt x="82397" y="101663"/>
                </a:lnTo>
                <a:cubicBezTo>
                  <a:pt x="82397" y="45183"/>
                  <a:pt x="116278" y="0"/>
                  <a:pt x="1856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audio-file_59343"/>
          <p:cNvSpPr/>
          <p:nvPr/>
        </p:nvSpPr>
        <p:spPr>
          <a:xfrm>
            <a:off x="3157164" y="3227252"/>
            <a:ext cx="358531" cy="489320"/>
          </a:xfrm>
          <a:custGeom>
            <a:avLst/>
            <a:gdLst>
              <a:gd name="T0" fmla="*/ 911 w 921"/>
              <a:gd name="T1" fmla="*/ 227 h 1293"/>
              <a:gd name="T2" fmla="*/ 694 w 921"/>
              <a:gd name="T3" fmla="*/ 10 h 1293"/>
              <a:gd name="T4" fmla="*/ 671 w 921"/>
              <a:gd name="T5" fmla="*/ 0 h 1293"/>
              <a:gd name="T6" fmla="*/ 34 w 921"/>
              <a:gd name="T7" fmla="*/ 0 h 1293"/>
              <a:gd name="T8" fmla="*/ 0 w 921"/>
              <a:gd name="T9" fmla="*/ 33 h 1293"/>
              <a:gd name="T10" fmla="*/ 0 w 921"/>
              <a:gd name="T11" fmla="*/ 1260 h 1293"/>
              <a:gd name="T12" fmla="*/ 34 w 921"/>
              <a:gd name="T13" fmla="*/ 1293 h 1293"/>
              <a:gd name="T14" fmla="*/ 888 w 921"/>
              <a:gd name="T15" fmla="*/ 1293 h 1293"/>
              <a:gd name="T16" fmla="*/ 921 w 921"/>
              <a:gd name="T17" fmla="*/ 1260 h 1293"/>
              <a:gd name="T18" fmla="*/ 921 w 921"/>
              <a:gd name="T19" fmla="*/ 250 h 1293"/>
              <a:gd name="T20" fmla="*/ 911 w 921"/>
              <a:gd name="T21" fmla="*/ 227 h 1293"/>
              <a:gd name="T22" fmla="*/ 462 w 921"/>
              <a:gd name="T23" fmla="*/ 829 h 1293"/>
              <a:gd name="T24" fmla="*/ 447 w 921"/>
              <a:gd name="T25" fmla="*/ 854 h 1293"/>
              <a:gd name="T26" fmla="*/ 436 w 921"/>
              <a:gd name="T27" fmla="*/ 856 h 1293"/>
              <a:gd name="T28" fmla="*/ 419 w 921"/>
              <a:gd name="T29" fmla="*/ 850 h 1293"/>
              <a:gd name="T30" fmla="*/ 273 w 921"/>
              <a:gd name="T31" fmla="*/ 729 h 1293"/>
              <a:gd name="T32" fmla="*/ 195 w 921"/>
              <a:gd name="T33" fmla="*/ 729 h 1293"/>
              <a:gd name="T34" fmla="*/ 169 w 921"/>
              <a:gd name="T35" fmla="*/ 703 h 1293"/>
              <a:gd name="T36" fmla="*/ 169 w 921"/>
              <a:gd name="T37" fmla="*/ 596 h 1293"/>
              <a:gd name="T38" fmla="*/ 195 w 921"/>
              <a:gd name="T39" fmla="*/ 570 h 1293"/>
              <a:gd name="T40" fmla="*/ 273 w 921"/>
              <a:gd name="T41" fmla="*/ 570 h 1293"/>
              <a:gd name="T42" fmla="*/ 419 w 921"/>
              <a:gd name="T43" fmla="*/ 449 h 1293"/>
              <a:gd name="T44" fmla="*/ 447 w 921"/>
              <a:gd name="T45" fmla="*/ 445 h 1293"/>
              <a:gd name="T46" fmla="*/ 462 w 921"/>
              <a:gd name="T47" fmla="*/ 469 h 1293"/>
              <a:gd name="T48" fmla="*/ 462 w 921"/>
              <a:gd name="T49" fmla="*/ 829 h 1293"/>
              <a:gd name="T50" fmla="*/ 565 w 921"/>
              <a:gd name="T51" fmla="*/ 788 h 1293"/>
              <a:gd name="T52" fmla="*/ 563 w 921"/>
              <a:gd name="T53" fmla="*/ 788 h 1293"/>
              <a:gd name="T54" fmla="*/ 544 w 921"/>
              <a:gd name="T55" fmla="*/ 780 h 1293"/>
              <a:gd name="T56" fmla="*/ 541 w 921"/>
              <a:gd name="T57" fmla="*/ 776 h 1293"/>
              <a:gd name="T58" fmla="*/ 538 w 921"/>
              <a:gd name="T59" fmla="*/ 742 h 1293"/>
              <a:gd name="T60" fmla="*/ 568 w 921"/>
              <a:gd name="T61" fmla="*/ 649 h 1293"/>
              <a:gd name="T62" fmla="*/ 534 w 921"/>
              <a:gd name="T63" fmla="*/ 552 h 1293"/>
              <a:gd name="T64" fmla="*/ 536 w 921"/>
              <a:gd name="T65" fmla="*/ 516 h 1293"/>
              <a:gd name="T66" fmla="*/ 539 w 921"/>
              <a:gd name="T67" fmla="*/ 512 h 1293"/>
              <a:gd name="T68" fmla="*/ 559 w 921"/>
              <a:gd name="T69" fmla="*/ 505 h 1293"/>
              <a:gd name="T70" fmla="*/ 579 w 921"/>
              <a:gd name="T71" fmla="*/ 514 h 1293"/>
              <a:gd name="T72" fmla="*/ 627 w 921"/>
              <a:gd name="T73" fmla="*/ 649 h 1293"/>
              <a:gd name="T74" fmla="*/ 584 w 921"/>
              <a:gd name="T75" fmla="*/ 777 h 1293"/>
              <a:gd name="T76" fmla="*/ 565 w 921"/>
              <a:gd name="T77" fmla="*/ 788 h 1293"/>
              <a:gd name="T78" fmla="*/ 675 w 921"/>
              <a:gd name="T79" fmla="*/ 870 h 1293"/>
              <a:gd name="T80" fmla="*/ 656 w 921"/>
              <a:gd name="T81" fmla="*/ 880 h 1293"/>
              <a:gd name="T82" fmla="*/ 655 w 921"/>
              <a:gd name="T83" fmla="*/ 880 h 1293"/>
              <a:gd name="T84" fmla="*/ 636 w 921"/>
              <a:gd name="T85" fmla="*/ 872 h 1293"/>
              <a:gd name="T86" fmla="*/ 632 w 921"/>
              <a:gd name="T87" fmla="*/ 868 h 1293"/>
              <a:gd name="T88" fmla="*/ 631 w 921"/>
              <a:gd name="T89" fmla="*/ 832 h 1293"/>
              <a:gd name="T90" fmla="*/ 698 w 921"/>
              <a:gd name="T91" fmla="*/ 649 h 1293"/>
              <a:gd name="T92" fmla="*/ 626 w 921"/>
              <a:gd name="T93" fmla="*/ 461 h 1293"/>
              <a:gd name="T94" fmla="*/ 627 w 921"/>
              <a:gd name="T95" fmla="*/ 425 h 1293"/>
              <a:gd name="T96" fmla="*/ 631 w 921"/>
              <a:gd name="T97" fmla="*/ 421 h 1293"/>
              <a:gd name="T98" fmla="*/ 650 w 921"/>
              <a:gd name="T99" fmla="*/ 413 h 1293"/>
              <a:gd name="T100" fmla="*/ 670 w 921"/>
              <a:gd name="T101" fmla="*/ 422 h 1293"/>
              <a:gd name="T102" fmla="*/ 756 w 921"/>
              <a:gd name="T103" fmla="*/ 649 h 1293"/>
              <a:gd name="T104" fmla="*/ 675 w 921"/>
              <a:gd name="T105" fmla="*/ 870 h 1293"/>
              <a:gd name="T106" fmla="*/ 641 w 921"/>
              <a:gd name="T107" fmla="*/ 298 h 1293"/>
              <a:gd name="T108" fmla="*/ 629 w 921"/>
              <a:gd name="T109" fmla="*/ 293 h 1293"/>
              <a:gd name="T110" fmla="*/ 624 w 921"/>
              <a:gd name="T111" fmla="*/ 281 h 1293"/>
              <a:gd name="T112" fmla="*/ 624 w 921"/>
              <a:gd name="T113" fmla="*/ 79 h 1293"/>
              <a:gd name="T114" fmla="*/ 843 w 921"/>
              <a:gd name="T115" fmla="*/ 298 h 1293"/>
              <a:gd name="T116" fmla="*/ 641 w 921"/>
              <a:gd name="T117" fmla="*/ 298 h 1293"/>
              <a:gd name="T118" fmla="*/ 641 w 921"/>
              <a:gd name="T119" fmla="*/ 29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 h="1293">
                <a:moveTo>
                  <a:pt x="911" y="227"/>
                </a:moveTo>
                <a:lnTo>
                  <a:pt x="694" y="10"/>
                </a:lnTo>
                <a:cubicBezTo>
                  <a:pt x="688" y="4"/>
                  <a:pt x="680" y="0"/>
                  <a:pt x="671" y="0"/>
                </a:cubicBezTo>
                <a:lnTo>
                  <a:pt x="34" y="0"/>
                </a:lnTo>
                <a:cubicBezTo>
                  <a:pt x="15" y="0"/>
                  <a:pt x="0" y="15"/>
                  <a:pt x="0" y="33"/>
                </a:cubicBezTo>
                <a:lnTo>
                  <a:pt x="0" y="1260"/>
                </a:lnTo>
                <a:cubicBezTo>
                  <a:pt x="0" y="1278"/>
                  <a:pt x="15" y="1293"/>
                  <a:pt x="34" y="1293"/>
                </a:cubicBezTo>
                <a:lnTo>
                  <a:pt x="888" y="1293"/>
                </a:lnTo>
                <a:cubicBezTo>
                  <a:pt x="906" y="1293"/>
                  <a:pt x="921" y="1278"/>
                  <a:pt x="921" y="1260"/>
                </a:cubicBezTo>
                <a:lnTo>
                  <a:pt x="921" y="250"/>
                </a:lnTo>
                <a:cubicBezTo>
                  <a:pt x="921" y="241"/>
                  <a:pt x="918" y="233"/>
                  <a:pt x="911" y="227"/>
                </a:cubicBezTo>
                <a:close/>
                <a:moveTo>
                  <a:pt x="462" y="829"/>
                </a:moveTo>
                <a:cubicBezTo>
                  <a:pt x="462" y="840"/>
                  <a:pt x="456" y="849"/>
                  <a:pt x="447" y="854"/>
                </a:cubicBezTo>
                <a:cubicBezTo>
                  <a:pt x="444" y="855"/>
                  <a:pt x="440" y="856"/>
                  <a:pt x="436" y="856"/>
                </a:cubicBezTo>
                <a:cubicBezTo>
                  <a:pt x="430" y="856"/>
                  <a:pt x="424" y="854"/>
                  <a:pt x="419" y="850"/>
                </a:cubicBezTo>
                <a:lnTo>
                  <a:pt x="273" y="729"/>
                </a:lnTo>
                <a:lnTo>
                  <a:pt x="195" y="729"/>
                </a:lnTo>
                <a:cubicBezTo>
                  <a:pt x="181" y="729"/>
                  <a:pt x="169" y="717"/>
                  <a:pt x="169" y="703"/>
                </a:cubicBezTo>
                <a:lnTo>
                  <a:pt x="169" y="596"/>
                </a:lnTo>
                <a:cubicBezTo>
                  <a:pt x="169" y="582"/>
                  <a:pt x="181" y="570"/>
                  <a:pt x="195" y="570"/>
                </a:cubicBezTo>
                <a:lnTo>
                  <a:pt x="273" y="570"/>
                </a:lnTo>
                <a:lnTo>
                  <a:pt x="419" y="449"/>
                </a:lnTo>
                <a:cubicBezTo>
                  <a:pt x="427" y="442"/>
                  <a:pt x="438" y="441"/>
                  <a:pt x="447" y="445"/>
                </a:cubicBezTo>
                <a:cubicBezTo>
                  <a:pt x="456" y="450"/>
                  <a:pt x="462" y="459"/>
                  <a:pt x="462" y="469"/>
                </a:cubicBezTo>
                <a:lnTo>
                  <a:pt x="462" y="829"/>
                </a:lnTo>
                <a:close/>
                <a:moveTo>
                  <a:pt x="565" y="788"/>
                </a:moveTo>
                <a:cubicBezTo>
                  <a:pt x="564" y="788"/>
                  <a:pt x="564" y="788"/>
                  <a:pt x="563" y="788"/>
                </a:cubicBezTo>
                <a:cubicBezTo>
                  <a:pt x="556" y="788"/>
                  <a:pt x="549" y="785"/>
                  <a:pt x="544" y="780"/>
                </a:cubicBezTo>
                <a:lnTo>
                  <a:pt x="541" y="776"/>
                </a:lnTo>
                <a:cubicBezTo>
                  <a:pt x="531" y="767"/>
                  <a:pt x="530" y="752"/>
                  <a:pt x="538" y="742"/>
                </a:cubicBezTo>
                <a:cubicBezTo>
                  <a:pt x="558" y="715"/>
                  <a:pt x="568" y="683"/>
                  <a:pt x="568" y="649"/>
                </a:cubicBezTo>
                <a:cubicBezTo>
                  <a:pt x="568" y="613"/>
                  <a:pt x="557" y="580"/>
                  <a:pt x="534" y="552"/>
                </a:cubicBezTo>
                <a:cubicBezTo>
                  <a:pt x="525" y="541"/>
                  <a:pt x="526" y="526"/>
                  <a:pt x="536" y="516"/>
                </a:cubicBezTo>
                <a:lnTo>
                  <a:pt x="539" y="512"/>
                </a:lnTo>
                <a:cubicBezTo>
                  <a:pt x="545" y="507"/>
                  <a:pt x="552" y="504"/>
                  <a:pt x="559" y="505"/>
                </a:cubicBezTo>
                <a:cubicBezTo>
                  <a:pt x="567" y="505"/>
                  <a:pt x="574" y="509"/>
                  <a:pt x="579" y="514"/>
                </a:cubicBezTo>
                <a:cubicBezTo>
                  <a:pt x="610" y="553"/>
                  <a:pt x="627" y="600"/>
                  <a:pt x="627" y="649"/>
                </a:cubicBezTo>
                <a:cubicBezTo>
                  <a:pt x="627" y="696"/>
                  <a:pt x="612" y="740"/>
                  <a:pt x="584" y="777"/>
                </a:cubicBezTo>
                <a:cubicBezTo>
                  <a:pt x="580" y="783"/>
                  <a:pt x="573" y="787"/>
                  <a:pt x="565" y="788"/>
                </a:cubicBezTo>
                <a:close/>
                <a:moveTo>
                  <a:pt x="675" y="870"/>
                </a:moveTo>
                <a:cubicBezTo>
                  <a:pt x="670" y="876"/>
                  <a:pt x="663" y="879"/>
                  <a:pt x="656" y="880"/>
                </a:cubicBezTo>
                <a:cubicBezTo>
                  <a:pt x="656" y="880"/>
                  <a:pt x="655" y="880"/>
                  <a:pt x="655" y="880"/>
                </a:cubicBezTo>
                <a:cubicBezTo>
                  <a:pt x="648" y="880"/>
                  <a:pt x="641" y="877"/>
                  <a:pt x="636" y="872"/>
                </a:cubicBezTo>
                <a:lnTo>
                  <a:pt x="632" y="868"/>
                </a:lnTo>
                <a:cubicBezTo>
                  <a:pt x="623" y="859"/>
                  <a:pt x="622" y="843"/>
                  <a:pt x="631" y="832"/>
                </a:cubicBezTo>
                <a:cubicBezTo>
                  <a:pt x="674" y="781"/>
                  <a:pt x="698" y="716"/>
                  <a:pt x="698" y="649"/>
                </a:cubicBezTo>
                <a:cubicBezTo>
                  <a:pt x="698" y="580"/>
                  <a:pt x="672" y="513"/>
                  <a:pt x="626" y="461"/>
                </a:cubicBezTo>
                <a:cubicBezTo>
                  <a:pt x="617" y="450"/>
                  <a:pt x="617" y="435"/>
                  <a:pt x="627" y="425"/>
                </a:cubicBezTo>
                <a:lnTo>
                  <a:pt x="631" y="421"/>
                </a:lnTo>
                <a:cubicBezTo>
                  <a:pt x="636" y="416"/>
                  <a:pt x="643" y="413"/>
                  <a:pt x="650" y="413"/>
                </a:cubicBezTo>
                <a:cubicBezTo>
                  <a:pt x="658" y="413"/>
                  <a:pt x="665" y="417"/>
                  <a:pt x="670" y="422"/>
                </a:cubicBezTo>
                <a:cubicBezTo>
                  <a:pt x="725" y="485"/>
                  <a:pt x="756" y="566"/>
                  <a:pt x="756" y="649"/>
                </a:cubicBezTo>
                <a:cubicBezTo>
                  <a:pt x="756" y="730"/>
                  <a:pt x="727" y="809"/>
                  <a:pt x="675" y="870"/>
                </a:cubicBezTo>
                <a:close/>
                <a:moveTo>
                  <a:pt x="641" y="298"/>
                </a:moveTo>
                <a:cubicBezTo>
                  <a:pt x="637" y="298"/>
                  <a:pt x="633" y="296"/>
                  <a:pt x="629" y="293"/>
                </a:cubicBezTo>
                <a:cubicBezTo>
                  <a:pt x="626" y="290"/>
                  <a:pt x="624" y="285"/>
                  <a:pt x="624" y="281"/>
                </a:cubicBezTo>
                <a:lnTo>
                  <a:pt x="624" y="79"/>
                </a:lnTo>
                <a:lnTo>
                  <a:pt x="843" y="298"/>
                </a:lnTo>
                <a:lnTo>
                  <a:pt x="641" y="298"/>
                </a:lnTo>
                <a:lnTo>
                  <a:pt x="641" y="2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61942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62094" y="335627"/>
            <a:ext cx="3057247" cy="584775"/>
          </a:xfrm>
          <a:prstGeom prst="rect">
            <a:avLst/>
          </a:prstGeom>
        </p:spPr>
        <p:txBody>
          <a:bodyPr wrap="none">
            <a:spAutoFit/>
          </a:bodyPr>
          <a:lstStyle/>
          <a:p>
            <a:pPr algn="l"/>
            <a:r>
              <a:rPr lang="en" altLang="en-US" sz="1400" b="1" kern="1600" dirty="0">
                <a:latin typeface="微软雅黑" panose="020B0503020204020204" charset="-122"/>
                <a:sym typeface="+mn-ea"/>
              </a:rPr>
              <a:t>Split smart conference assistant</a:t>
            </a:r>
            <a:endParaRPr lang="zh-CN" altLang="en-US" sz="1400" b="1" kern="1600" dirty="0">
              <a:latin typeface="微软雅黑" panose="020B0503020204020204" charset="-122"/>
            </a:endParaRPr>
          </a:p>
          <a:p>
            <a:endParaRPr lang="zh-CN" altLang="en-US" b="1" dirty="0"/>
          </a:p>
        </p:txBody>
      </p:sp>
      <p:sp>
        <p:nvSpPr>
          <p:cNvPr id="17" name="圆角矩形 16"/>
          <p:cNvSpPr/>
          <p:nvPr/>
        </p:nvSpPr>
        <p:spPr>
          <a:xfrm>
            <a:off x="358980" y="3379372"/>
            <a:ext cx="3594185" cy="3391710"/>
          </a:xfrm>
          <a:prstGeom prst="roundRect">
            <a:avLst>
              <a:gd name="adj" fmla="val 3742"/>
            </a:avLst>
          </a:prstGeom>
          <a:solidFill>
            <a:srgbClr val="E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18" name="文本框 17"/>
          <p:cNvSpPr txBox="1"/>
          <p:nvPr/>
        </p:nvSpPr>
        <p:spPr>
          <a:xfrm>
            <a:off x="362335" y="3686633"/>
            <a:ext cx="3676290" cy="3149837"/>
          </a:xfrm>
          <a:prstGeom prst="rect">
            <a:avLst/>
          </a:prstGeom>
          <a:noFill/>
        </p:spPr>
        <p:txBody>
          <a:bodyPr wrap="square" rtlCol="0">
            <a:spAutoFit/>
          </a:bodyPr>
          <a:lstStyle/>
          <a:p>
            <a:pPr marL="107950" indent="-107950">
              <a:lnSpc>
                <a:spcPct val="200000"/>
              </a:lnSpc>
              <a:buFont typeface="Arial" panose="020B0604020202020204" pitchFamily="34" charset="0"/>
              <a:buChar char="•"/>
            </a:pP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Split design, flexible deployment and lightweight</a:t>
            </a:r>
            <a:endParaRPr lang="en-US"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Offline transcription, equipped with local large model physical isolation, ensures information security</a:t>
            </a:r>
            <a:endParaRPr lang="en-US"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Voiceprint recognition, automatically distinguishing different speakers</a:t>
            </a:r>
            <a:endParaRPr lang="en-US"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AI </a:t>
            </a: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conference assistant, automatically summarizes the meeting content and outputs summary</a:t>
            </a:r>
            <a:endParaRPr lang="en-US"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With </a:t>
            </a:r>
            <a:r>
              <a:rPr lang="en"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ASP35 </a:t>
            </a: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 it supports upgrading traditional conferences to </a:t>
            </a:r>
            <a:r>
              <a:rPr lang="en"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AI </a:t>
            </a:r>
            <a:r>
              <a:rPr lang="en" altLang="en-US"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conferences</a:t>
            </a:r>
            <a:endParaRPr lang="en-US" altLang="zh-CN" sz="1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endParaRPr lang="zh-CN" altLang="en-US" sz="105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20" name="圆角矩形 19"/>
          <p:cNvSpPr/>
          <p:nvPr/>
        </p:nvSpPr>
        <p:spPr>
          <a:xfrm>
            <a:off x="418656" y="3379372"/>
            <a:ext cx="1154553" cy="299642"/>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5" dirty="0" err="1">
                <a:ln w="0"/>
                <a:solidFill>
                  <a:schemeClr val="tx1"/>
                </a:solidFill>
                <a:effectLst>
                  <a:outerShdw blurRad="38100" dist="19050" dir="2700000" algn="tl" rotWithShape="0">
                    <a:schemeClr val="dk1">
                      <a:alpha val="40000"/>
                    </a:schemeClr>
                  </a:outerShdw>
                </a:effectLst>
              </a:rPr>
              <a:t>FeatureS</a:t>
            </a:r>
            <a:endParaRPr lang="zh-CN" altLang="en-US" sz="1205" dirty="0">
              <a:ln w="0"/>
              <a:solidFill>
                <a:schemeClr val="tx1"/>
              </a:solidFill>
              <a:effectLst>
                <a:outerShdw blurRad="38100" dist="19050" dir="2700000" algn="tl" rotWithShape="0">
                  <a:schemeClr val="dk1">
                    <a:alpha val="40000"/>
                  </a:schemeClr>
                </a:outerShdw>
              </a:effectLst>
            </a:endParaRPr>
          </a:p>
        </p:txBody>
      </p:sp>
      <p:sp>
        <p:nvSpPr>
          <p:cNvPr id="22" name="textbox 28"/>
          <p:cNvSpPr/>
          <p:nvPr/>
        </p:nvSpPr>
        <p:spPr>
          <a:xfrm>
            <a:off x="-15430" y="2985946"/>
            <a:ext cx="1554321" cy="202414"/>
          </a:xfrm>
          <a:prstGeom prst="rect">
            <a:avLst/>
          </a:prstGeom>
        </p:spPr>
        <p:txBody>
          <a:bodyPr vert="horz" wrap="square" lIns="0" tIns="0" rIns="0" bIns="0"/>
          <a:lstStyle/>
          <a:p>
            <a:pPr algn="ctr" rtl="0" eaLnBrk="0">
              <a:lnSpc>
                <a:spcPct val="83000"/>
              </a:lnSpc>
            </a:pPr>
            <a:r>
              <a:rPr lang="en" altLang="en-US" sz="900" b="1" spc="67" dirty="0">
                <a:solidFill>
                  <a:srgbClr val="404040">
                    <a:alpha val="100000"/>
                  </a:srgbClr>
                </a:solidFill>
                <a:latin typeface="+mn-ea"/>
                <a:cs typeface="微软雅黑" panose="020B0503020204020204" charset="-122"/>
              </a:rPr>
              <a:t>Local Conference</a:t>
            </a:r>
          </a:p>
        </p:txBody>
      </p:sp>
      <p:sp>
        <p:nvSpPr>
          <p:cNvPr id="23" name="textbox 29"/>
          <p:cNvSpPr/>
          <p:nvPr/>
        </p:nvSpPr>
        <p:spPr>
          <a:xfrm>
            <a:off x="1201104" y="2985944"/>
            <a:ext cx="1654343" cy="145227"/>
          </a:xfrm>
          <a:prstGeom prst="rect">
            <a:avLst/>
          </a:prstGeom>
        </p:spPr>
        <p:txBody>
          <a:bodyPr vert="horz" wrap="square" lIns="0" tIns="0" rIns="0" bIns="0"/>
          <a:lstStyle/>
          <a:p>
            <a:pPr algn="ctr" rtl="0" eaLnBrk="0">
              <a:lnSpc>
                <a:spcPct val="83000"/>
              </a:lnSpc>
            </a:pPr>
            <a:r>
              <a:rPr lang="en" altLang="en-US" sz="900" b="1" spc="67" dirty="0">
                <a:solidFill>
                  <a:srgbClr val="404040">
                    <a:alpha val="100000"/>
                  </a:srgbClr>
                </a:solidFill>
                <a:latin typeface="+mn-ea"/>
              </a:rPr>
              <a:t>videoconference</a:t>
            </a:r>
            <a:endParaRPr lang="en-US" altLang="en-US" sz="900" b="1" dirty="0">
              <a:latin typeface="+mn-ea"/>
            </a:endParaRPr>
          </a:p>
        </p:txBody>
      </p:sp>
      <p:sp>
        <p:nvSpPr>
          <p:cNvPr id="24" name="textbox 34"/>
          <p:cNvSpPr/>
          <p:nvPr/>
        </p:nvSpPr>
        <p:spPr>
          <a:xfrm>
            <a:off x="2552406" y="2972720"/>
            <a:ext cx="1566924" cy="202415"/>
          </a:xfrm>
          <a:prstGeom prst="rect">
            <a:avLst/>
          </a:prstGeom>
        </p:spPr>
        <p:txBody>
          <a:bodyPr vert="horz" wrap="square" lIns="0" tIns="0" rIns="0" bIns="0"/>
          <a:lstStyle/>
          <a:p>
            <a:pPr algn="ctr" rtl="0" eaLnBrk="0">
              <a:lnSpc>
                <a:spcPct val="83000"/>
              </a:lnSpc>
            </a:pPr>
            <a:r>
              <a:rPr lang="en" altLang="en-US" sz="900" b="1" spc="67" dirty="0">
                <a:solidFill>
                  <a:srgbClr val="404040">
                    <a:alpha val="100000"/>
                  </a:srgbClr>
                </a:solidFill>
                <a:latin typeface="+mn-ea"/>
              </a:rPr>
              <a:t>Voice Conferencing</a:t>
            </a:r>
            <a:endParaRPr lang="en-US" altLang="en-US" sz="900" b="1" dirty="0">
              <a:latin typeface="+mn-ea"/>
            </a:endParaRPr>
          </a:p>
        </p:txBody>
      </p:sp>
      <p:sp>
        <p:nvSpPr>
          <p:cNvPr id="25" name="familiar-meeting-on-table_43188"/>
          <p:cNvSpPr/>
          <p:nvPr/>
        </p:nvSpPr>
        <p:spPr>
          <a:xfrm>
            <a:off x="375946" y="2500468"/>
            <a:ext cx="648072" cy="376632"/>
          </a:xfrm>
          <a:custGeom>
            <a:avLst/>
            <a:gdLst>
              <a:gd name="connsiteX0" fmla="*/ 232220 w 606271"/>
              <a:gd name="connsiteY0" fmla="*/ 172810 h 258975"/>
              <a:gd name="connsiteX1" fmla="*/ 232220 w 606271"/>
              <a:gd name="connsiteY1" fmla="*/ 196692 h 258975"/>
              <a:gd name="connsiteX2" fmla="*/ 346743 w 606271"/>
              <a:gd name="connsiteY2" fmla="*/ 196692 h 258975"/>
              <a:gd name="connsiteX3" fmla="*/ 346743 w 606271"/>
              <a:gd name="connsiteY3" fmla="*/ 172810 h 258975"/>
              <a:gd name="connsiteX4" fmla="*/ 596798 w 606271"/>
              <a:gd name="connsiteY4" fmla="*/ 98859 h 258975"/>
              <a:gd name="connsiteX5" fmla="*/ 606180 w 606271"/>
              <a:gd name="connsiteY5" fmla="*/ 111140 h 258975"/>
              <a:gd name="connsiteX6" fmla="*/ 594387 w 606271"/>
              <a:gd name="connsiteY6" fmla="*/ 199765 h 258975"/>
              <a:gd name="connsiteX7" fmla="*/ 583455 w 606271"/>
              <a:gd name="connsiteY7" fmla="*/ 209297 h 258975"/>
              <a:gd name="connsiteX8" fmla="*/ 525179 w 606271"/>
              <a:gd name="connsiteY8" fmla="*/ 209297 h 258975"/>
              <a:gd name="connsiteX9" fmla="*/ 514161 w 606271"/>
              <a:gd name="connsiteY9" fmla="*/ 198305 h 258975"/>
              <a:gd name="connsiteX10" fmla="*/ 525179 w 606271"/>
              <a:gd name="connsiteY10" fmla="*/ 187399 h 258975"/>
              <a:gd name="connsiteX11" fmla="*/ 573900 w 606271"/>
              <a:gd name="connsiteY11" fmla="*/ 187399 h 258975"/>
              <a:gd name="connsiteX12" fmla="*/ 584402 w 606271"/>
              <a:gd name="connsiteY12" fmla="*/ 108220 h 258975"/>
              <a:gd name="connsiteX13" fmla="*/ 596798 w 606271"/>
              <a:gd name="connsiteY13" fmla="*/ 98859 h 258975"/>
              <a:gd name="connsiteX14" fmla="*/ 9559 w 606271"/>
              <a:gd name="connsiteY14" fmla="*/ 98859 h 258975"/>
              <a:gd name="connsiteX15" fmla="*/ 21869 w 606271"/>
              <a:gd name="connsiteY15" fmla="*/ 108220 h 258975"/>
              <a:gd name="connsiteX16" fmla="*/ 32457 w 606271"/>
              <a:gd name="connsiteY16" fmla="*/ 187399 h 258975"/>
              <a:gd name="connsiteX17" fmla="*/ 81092 w 606271"/>
              <a:gd name="connsiteY17" fmla="*/ 187399 h 258975"/>
              <a:gd name="connsiteX18" fmla="*/ 92110 w 606271"/>
              <a:gd name="connsiteY18" fmla="*/ 198305 h 258975"/>
              <a:gd name="connsiteX19" fmla="*/ 81092 w 606271"/>
              <a:gd name="connsiteY19" fmla="*/ 209297 h 258975"/>
              <a:gd name="connsiteX20" fmla="*/ 22816 w 606271"/>
              <a:gd name="connsiteY20" fmla="*/ 209297 h 258975"/>
              <a:gd name="connsiteX21" fmla="*/ 11970 w 606271"/>
              <a:gd name="connsiteY21" fmla="*/ 199765 h 258975"/>
              <a:gd name="connsiteX22" fmla="*/ 91 w 606271"/>
              <a:gd name="connsiteY22" fmla="*/ 111140 h 258975"/>
              <a:gd name="connsiteX23" fmla="*/ 9559 w 606271"/>
              <a:gd name="connsiteY23" fmla="*/ 98859 h 258975"/>
              <a:gd name="connsiteX24" fmla="*/ 337881 w 606271"/>
              <a:gd name="connsiteY24" fmla="*/ 98156 h 258975"/>
              <a:gd name="connsiteX25" fmla="*/ 386495 w 606271"/>
              <a:gd name="connsiteY25" fmla="*/ 139478 h 258975"/>
              <a:gd name="connsiteX26" fmla="*/ 425989 w 606271"/>
              <a:gd name="connsiteY26" fmla="*/ 139478 h 258975"/>
              <a:gd name="connsiteX27" fmla="*/ 437174 w 606271"/>
              <a:gd name="connsiteY27" fmla="*/ 151419 h 258975"/>
              <a:gd name="connsiteX28" fmla="*/ 437174 w 606271"/>
              <a:gd name="connsiteY28" fmla="*/ 159924 h 258975"/>
              <a:gd name="connsiteX29" fmla="*/ 425989 w 606271"/>
              <a:gd name="connsiteY29" fmla="*/ 172810 h 258975"/>
              <a:gd name="connsiteX30" fmla="*/ 379698 w 606271"/>
              <a:gd name="connsiteY30" fmla="*/ 172810 h 258975"/>
              <a:gd name="connsiteX31" fmla="*/ 379698 w 606271"/>
              <a:gd name="connsiteY31" fmla="*/ 248065 h 258975"/>
              <a:gd name="connsiteX32" fmla="*/ 368684 w 606271"/>
              <a:gd name="connsiteY32" fmla="*/ 258975 h 258975"/>
              <a:gd name="connsiteX33" fmla="*/ 357757 w 606271"/>
              <a:gd name="connsiteY33" fmla="*/ 258975 h 258975"/>
              <a:gd name="connsiteX34" fmla="*/ 346743 w 606271"/>
              <a:gd name="connsiteY34" fmla="*/ 248065 h 258975"/>
              <a:gd name="connsiteX35" fmla="*/ 346743 w 606271"/>
              <a:gd name="connsiteY35" fmla="*/ 207688 h 258975"/>
              <a:gd name="connsiteX36" fmla="*/ 232220 w 606271"/>
              <a:gd name="connsiteY36" fmla="*/ 207688 h 258975"/>
              <a:gd name="connsiteX37" fmla="*/ 232220 w 606271"/>
              <a:gd name="connsiteY37" fmla="*/ 248065 h 258975"/>
              <a:gd name="connsiteX38" fmla="*/ 221293 w 606271"/>
              <a:gd name="connsiteY38" fmla="*/ 258975 h 258975"/>
              <a:gd name="connsiteX39" fmla="*/ 210280 w 606271"/>
              <a:gd name="connsiteY39" fmla="*/ 258975 h 258975"/>
              <a:gd name="connsiteX40" fmla="*/ 199352 w 606271"/>
              <a:gd name="connsiteY40" fmla="*/ 248065 h 258975"/>
              <a:gd name="connsiteX41" fmla="*/ 199352 w 606271"/>
              <a:gd name="connsiteY41" fmla="*/ 172810 h 258975"/>
              <a:gd name="connsiteX42" fmla="*/ 158310 w 606271"/>
              <a:gd name="connsiteY42" fmla="*/ 172810 h 258975"/>
              <a:gd name="connsiteX43" fmla="*/ 146092 w 606271"/>
              <a:gd name="connsiteY43" fmla="*/ 159924 h 258975"/>
              <a:gd name="connsiteX44" fmla="*/ 146092 w 606271"/>
              <a:gd name="connsiteY44" fmla="*/ 151419 h 258975"/>
              <a:gd name="connsiteX45" fmla="*/ 158310 w 606271"/>
              <a:gd name="connsiteY45" fmla="*/ 139478 h 258975"/>
              <a:gd name="connsiteX46" fmla="*/ 206322 w 606271"/>
              <a:gd name="connsiteY46" fmla="*/ 139478 h 258975"/>
              <a:gd name="connsiteX47" fmla="*/ 244611 w 606271"/>
              <a:gd name="connsiteY47" fmla="*/ 103654 h 258975"/>
              <a:gd name="connsiteX48" fmla="*/ 282900 w 606271"/>
              <a:gd name="connsiteY48" fmla="*/ 139478 h 258975"/>
              <a:gd name="connsiteX49" fmla="*/ 289181 w 606271"/>
              <a:gd name="connsiteY49" fmla="*/ 139478 h 258975"/>
              <a:gd name="connsiteX50" fmla="*/ 337881 w 606271"/>
              <a:gd name="connsiteY50" fmla="*/ 98156 h 258975"/>
              <a:gd name="connsiteX51" fmla="*/ 72896 w 606271"/>
              <a:gd name="connsiteY51" fmla="*/ 73419 h 258975"/>
              <a:gd name="connsiteX52" fmla="*/ 112313 w 606271"/>
              <a:gd name="connsiteY52" fmla="*/ 73419 h 258975"/>
              <a:gd name="connsiteX53" fmla="*/ 112915 w 606271"/>
              <a:gd name="connsiteY53" fmla="*/ 73419 h 258975"/>
              <a:gd name="connsiteX54" fmla="*/ 124275 w 606271"/>
              <a:gd name="connsiteY54" fmla="*/ 78402 h 258975"/>
              <a:gd name="connsiteX55" fmla="*/ 146910 w 606271"/>
              <a:gd name="connsiteY55" fmla="*/ 105550 h 258975"/>
              <a:gd name="connsiteX56" fmla="*/ 170921 w 606271"/>
              <a:gd name="connsiteY56" fmla="*/ 105550 h 258975"/>
              <a:gd name="connsiteX57" fmla="*/ 184691 w 606271"/>
              <a:gd name="connsiteY57" fmla="*/ 119296 h 258975"/>
              <a:gd name="connsiteX58" fmla="*/ 170921 w 606271"/>
              <a:gd name="connsiteY58" fmla="*/ 132956 h 258975"/>
              <a:gd name="connsiteX59" fmla="*/ 140455 w 606271"/>
              <a:gd name="connsiteY59" fmla="*/ 132956 h 258975"/>
              <a:gd name="connsiteX60" fmla="*/ 129783 w 606271"/>
              <a:gd name="connsiteY60" fmla="*/ 127973 h 258975"/>
              <a:gd name="connsiteX61" fmla="*/ 123243 w 606271"/>
              <a:gd name="connsiteY61" fmla="*/ 120069 h 258975"/>
              <a:gd name="connsiteX62" fmla="*/ 123243 w 606271"/>
              <a:gd name="connsiteY62" fmla="*/ 169898 h 258975"/>
              <a:gd name="connsiteX63" fmla="*/ 122898 w 606271"/>
              <a:gd name="connsiteY63" fmla="*/ 172647 h 258975"/>
              <a:gd name="connsiteX64" fmla="*/ 137271 w 606271"/>
              <a:gd name="connsiteY64" fmla="*/ 182613 h 258975"/>
              <a:gd name="connsiteX65" fmla="*/ 143209 w 606271"/>
              <a:gd name="connsiteY65" fmla="*/ 193867 h 258975"/>
              <a:gd name="connsiteX66" fmla="*/ 143209 w 606271"/>
              <a:gd name="connsiteY66" fmla="*/ 242493 h 258975"/>
              <a:gd name="connsiteX67" fmla="*/ 129439 w 606271"/>
              <a:gd name="connsiteY67" fmla="*/ 256153 h 258975"/>
              <a:gd name="connsiteX68" fmla="*/ 115755 w 606271"/>
              <a:gd name="connsiteY68" fmla="*/ 242493 h 258975"/>
              <a:gd name="connsiteX69" fmla="*/ 115755 w 606271"/>
              <a:gd name="connsiteY69" fmla="*/ 201084 h 258975"/>
              <a:gd name="connsiteX70" fmla="*/ 86580 w 606271"/>
              <a:gd name="connsiteY70" fmla="*/ 180895 h 258975"/>
              <a:gd name="connsiteX71" fmla="*/ 63946 w 606271"/>
              <a:gd name="connsiteY71" fmla="*/ 180895 h 258975"/>
              <a:gd name="connsiteX72" fmla="*/ 53016 w 606271"/>
              <a:gd name="connsiteY72" fmla="*/ 169898 h 258975"/>
              <a:gd name="connsiteX73" fmla="*/ 61880 w 606271"/>
              <a:gd name="connsiteY73" fmla="*/ 84330 h 258975"/>
              <a:gd name="connsiteX74" fmla="*/ 72896 w 606271"/>
              <a:gd name="connsiteY74" fmla="*/ 73419 h 258975"/>
              <a:gd name="connsiteX75" fmla="*/ 473912 w 606271"/>
              <a:gd name="connsiteY75" fmla="*/ 73317 h 258975"/>
              <a:gd name="connsiteX76" fmla="*/ 515655 w 606271"/>
              <a:gd name="connsiteY76" fmla="*/ 73317 h 258975"/>
              <a:gd name="connsiteX77" fmla="*/ 526672 w 606271"/>
              <a:gd name="connsiteY77" fmla="*/ 84315 h 258975"/>
              <a:gd name="connsiteX78" fmla="*/ 560669 w 606271"/>
              <a:gd name="connsiteY78" fmla="*/ 166797 h 258975"/>
              <a:gd name="connsiteX79" fmla="*/ 551030 w 606271"/>
              <a:gd name="connsiteY79" fmla="*/ 180802 h 258975"/>
              <a:gd name="connsiteX80" fmla="*/ 515311 w 606271"/>
              <a:gd name="connsiteY80" fmla="*/ 180802 h 258975"/>
              <a:gd name="connsiteX81" fmla="*/ 488802 w 606271"/>
              <a:gd name="connsiteY81" fmla="*/ 200992 h 258975"/>
              <a:gd name="connsiteX82" fmla="*/ 488802 w 606271"/>
              <a:gd name="connsiteY82" fmla="*/ 242491 h 258975"/>
              <a:gd name="connsiteX83" fmla="*/ 475117 w 606271"/>
              <a:gd name="connsiteY83" fmla="*/ 256152 h 258975"/>
              <a:gd name="connsiteX84" fmla="*/ 461346 w 606271"/>
              <a:gd name="connsiteY84" fmla="*/ 242491 h 258975"/>
              <a:gd name="connsiteX85" fmla="*/ 461346 w 606271"/>
              <a:gd name="connsiteY85" fmla="*/ 193861 h 258975"/>
              <a:gd name="connsiteX86" fmla="*/ 467285 w 606271"/>
              <a:gd name="connsiteY86" fmla="*/ 182606 h 258975"/>
              <a:gd name="connsiteX87" fmla="*/ 469609 w 606271"/>
              <a:gd name="connsiteY87" fmla="*/ 180802 h 258975"/>
              <a:gd name="connsiteX88" fmla="*/ 446284 w 606271"/>
              <a:gd name="connsiteY88" fmla="*/ 180802 h 258975"/>
              <a:gd name="connsiteX89" fmla="*/ 441636 w 606271"/>
              <a:gd name="connsiteY89" fmla="*/ 168000 h 258975"/>
              <a:gd name="connsiteX90" fmla="*/ 463326 w 606271"/>
              <a:gd name="connsiteY90" fmla="*/ 122377 h 258975"/>
              <a:gd name="connsiteX91" fmla="*/ 458764 w 606271"/>
              <a:gd name="connsiteY91" fmla="*/ 127876 h 258975"/>
              <a:gd name="connsiteX92" fmla="*/ 448177 w 606271"/>
              <a:gd name="connsiteY92" fmla="*/ 132945 h 258975"/>
              <a:gd name="connsiteX93" fmla="*/ 417623 w 606271"/>
              <a:gd name="connsiteY93" fmla="*/ 132945 h 258975"/>
              <a:gd name="connsiteX94" fmla="*/ 403938 w 606271"/>
              <a:gd name="connsiteY94" fmla="*/ 119198 h 258975"/>
              <a:gd name="connsiteX95" fmla="*/ 417623 w 606271"/>
              <a:gd name="connsiteY95" fmla="*/ 105537 h 258975"/>
              <a:gd name="connsiteX96" fmla="*/ 441636 w 606271"/>
              <a:gd name="connsiteY96" fmla="*/ 105537 h 258975"/>
              <a:gd name="connsiteX97" fmla="*/ 464272 w 606271"/>
              <a:gd name="connsiteY97" fmla="*/ 78386 h 258975"/>
              <a:gd name="connsiteX98" fmla="*/ 466940 w 606271"/>
              <a:gd name="connsiteY98" fmla="*/ 75981 h 258975"/>
              <a:gd name="connsiteX99" fmla="*/ 473912 w 606271"/>
              <a:gd name="connsiteY99" fmla="*/ 73317 h 258975"/>
              <a:gd name="connsiteX100" fmla="*/ 244602 w 606271"/>
              <a:gd name="connsiteY100" fmla="*/ 54335 h 258975"/>
              <a:gd name="connsiteX101" fmla="*/ 266548 w 606271"/>
              <a:gd name="connsiteY101" fmla="*/ 76246 h 258975"/>
              <a:gd name="connsiteX102" fmla="*/ 244602 w 606271"/>
              <a:gd name="connsiteY102" fmla="*/ 98157 h 258975"/>
              <a:gd name="connsiteX103" fmla="*/ 222656 w 606271"/>
              <a:gd name="connsiteY103" fmla="*/ 76246 h 258975"/>
              <a:gd name="connsiteX104" fmla="*/ 244602 w 606271"/>
              <a:gd name="connsiteY104" fmla="*/ 54335 h 258975"/>
              <a:gd name="connsiteX105" fmla="*/ 335984 w 606271"/>
              <a:gd name="connsiteY105" fmla="*/ 26885 h 258975"/>
              <a:gd name="connsiteX106" fmla="*/ 367033 w 606271"/>
              <a:gd name="connsiteY106" fmla="*/ 57899 h 258975"/>
              <a:gd name="connsiteX107" fmla="*/ 335984 w 606271"/>
              <a:gd name="connsiteY107" fmla="*/ 88913 h 258975"/>
              <a:gd name="connsiteX108" fmla="*/ 304935 w 606271"/>
              <a:gd name="connsiteY108" fmla="*/ 57899 h 258975"/>
              <a:gd name="connsiteX109" fmla="*/ 335984 w 606271"/>
              <a:gd name="connsiteY109" fmla="*/ 26885 h 258975"/>
              <a:gd name="connsiteX110" fmla="*/ 106787 w 606271"/>
              <a:gd name="connsiteY110" fmla="*/ 4304 h 258975"/>
              <a:gd name="connsiteX111" fmla="*/ 137836 w 606271"/>
              <a:gd name="connsiteY111" fmla="*/ 35318 h 258975"/>
              <a:gd name="connsiteX112" fmla="*/ 106787 w 606271"/>
              <a:gd name="connsiteY112" fmla="*/ 66332 h 258975"/>
              <a:gd name="connsiteX113" fmla="*/ 75738 w 606271"/>
              <a:gd name="connsiteY113" fmla="*/ 35318 h 258975"/>
              <a:gd name="connsiteX114" fmla="*/ 106787 w 606271"/>
              <a:gd name="connsiteY114" fmla="*/ 4304 h 258975"/>
              <a:gd name="connsiteX115" fmla="*/ 476480 w 606271"/>
              <a:gd name="connsiteY115" fmla="*/ 0 h 258975"/>
              <a:gd name="connsiteX116" fmla="*/ 507529 w 606271"/>
              <a:gd name="connsiteY116" fmla="*/ 31014 h 258975"/>
              <a:gd name="connsiteX117" fmla="*/ 476480 w 606271"/>
              <a:gd name="connsiteY117" fmla="*/ 62028 h 258975"/>
              <a:gd name="connsiteX118" fmla="*/ 445431 w 606271"/>
              <a:gd name="connsiteY118" fmla="*/ 31014 h 258975"/>
              <a:gd name="connsiteX119" fmla="*/ 476480 w 606271"/>
              <a:gd name="connsiteY119" fmla="*/ 0 h 2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6271" h="258975">
                <a:moveTo>
                  <a:pt x="232220" y="172810"/>
                </a:moveTo>
                <a:lnTo>
                  <a:pt x="232220" y="196692"/>
                </a:lnTo>
                <a:lnTo>
                  <a:pt x="346743" y="196692"/>
                </a:lnTo>
                <a:lnTo>
                  <a:pt x="346743" y="172810"/>
                </a:lnTo>
                <a:close/>
                <a:moveTo>
                  <a:pt x="596798" y="98859"/>
                </a:moveTo>
                <a:cubicBezTo>
                  <a:pt x="602737" y="99632"/>
                  <a:pt x="606955" y="105128"/>
                  <a:pt x="606180" y="111140"/>
                </a:cubicBezTo>
                <a:lnTo>
                  <a:pt x="594387" y="199765"/>
                </a:lnTo>
                <a:cubicBezTo>
                  <a:pt x="593613" y="205175"/>
                  <a:pt x="588964" y="209297"/>
                  <a:pt x="583455" y="209297"/>
                </a:cubicBezTo>
                <a:lnTo>
                  <a:pt x="525179" y="209297"/>
                </a:lnTo>
                <a:cubicBezTo>
                  <a:pt x="519154" y="209297"/>
                  <a:pt x="514161" y="204316"/>
                  <a:pt x="514161" y="198305"/>
                </a:cubicBezTo>
                <a:cubicBezTo>
                  <a:pt x="514161" y="192294"/>
                  <a:pt x="519154" y="187399"/>
                  <a:pt x="525179" y="187399"/>
                </a:cubicBezTo>
                <a:lnTo>
                  <a:pt x="573900" y="187399"/>
                </a:lnTo>
                <a:lnTo>
                  <a:pt x="584402" y="108220"/>
                </a:lnTo>
                <a:cubicBezTo>
                  <a:pt x="585263" y="102208"/>
                  <a:pt x="590858" y="98086"/>
                  <a:pt x="596798" y="98859"/>
                </a:cubicBezTo>
                <a:close/>
                <a:moveTo>
                  <a:pt x="9559" y="98859"/>
                </a:moveTo>
                <a:cubicBezTo>
                  <a:pt x="15499" y="98086"/>
                  <a:pt x="21094" y="102208"/>
                  <a:pt x="21869" y="108220"/>
                </a:cubicBezTo>
                <a:lnTo>
                  <a:pt x="32457" y="187399"/>
                </a:lnTo>
                <a:lnTo>
                  <a:pt x="81092" y="187399"/>
                </a:lnTo>
                <a:cubicBezTo>
                  <a:pt x="87203" y="187399"/>
                  <a:pt x="92110" y="192294"/>
                  <a:pt x="92110" y="198305"/>
                </a:cubicBezTo>
                <a:cubicBezTo>
                  <a:pt x="92110" y="204316"/>
                  <a:pt x="87203" y="209297"/>
                  <a:pt x="81092" y="209297"/>
                </a:cubicBezTo>
                <a:lnTo>
                  <a:pt x="22816" y="209297"/>
                </a:lnTo>
                <a:cubicBezTo>
                  <a:pt x="17307" y="209297"/>
                  <a:pt x="12658" y="205175"/>
                  <a:pt x="11970" y="199765"/>
                </a:cubicBezTo>
                <a:lnTo>
                  <a:pt x="91" y="111140"/>
                </a:lnTo>
                <a:cubicBezTo>
                  <a:pt x="-684" y="105128"/>
                  <a:pt x="3534" y="99632"/>
                  <a:pt x="9559" y="98859"/>
                </a:cubicBezTo>
                <a:close/>
                <a:moveTo>
                  <a:pt x="337881" y="98156"/>
                </a:moveTo>
                <a:cubicBezTo>
                  <a:pt x="362403" y="98156"/>
                  <a:pt x="382709" y="116025"/>
                  <a:pt x="386495" y="139478"/>
                </a:cubicBezTo>
                <a:lnTo>
                  <a:pt x="425989" y="139478"/>
                </a:lnTo>
                <a:cubicBezTo>
                  <a:pt x="432614" y="139478"/>
                  <a:pt x="437174" y="144375"/>
                  <a:pt x="437174" y="151419"/>
                </a:cubicBezTo>
                <a:lnTo>
                  <a:pt x="437174" y="159924"/>
                </a:lnTo>
                <a:cubicBezTo>
                  <a:pt x="437174" y="167054"/>
                  <a:pt x="432614" y="172810"/>
                  <a:pt x="425989" y="172810"/>
                </a:cubicBezTo>
                <a:lnTo>
                  <a:pt x="379698" y="172810"/>
                </a:lnTo>
                <a:lnTo>
                  <a:pt x="379698" y="248065"/>
                </a:lnTo>
                <a:cubicBezTo>
                  <a:pt x="379698" y="254079"/>
                  <a:pt x="374793" y="258975"/>
                  <a:pt x="368684" y="258975"/>
                </a:cubicBezTo>
                <a:lnTo>
                  <a:pt x="357757" y="258975"/>
                </a:lnTo>
                <a:cubicBezTo>
                  <a:pt x="351734" y="258975"/>
                  <a:pt x="346743" y="254079"/>
                  <a:pt x="346743" y="248065"/>
                </a:cubicBezTo>
                <a:lnTo>
                  <a:pt x="346743" y="207688"/>
                </a:lnTo>
                <a:lnTo>
                  <a:pt x="232220" y="207688"/>
                </a:lnTo>
                <a:lnTo>
                  <a:pt x="232220" y="248065"/>
                </a:lnTo>
                <a:cubicBezTo>
                  <a:pt x="232220" y="254079"/>
                  <a:pt x="227316" y="258975"/>
                  <a:pt x="221293" y="258975"/>
                </a:cubicBezTo>
                <a:lnTo>
                  <a:pt x="210280" y="258975"/>
                </a:lnTo>
                <a:cubicBezTo>
                  <a:pt x="204257" y="258975"/>
                  <a:pt x="199352" y="254079"/>
                  <a:pt x="199352" y="248065"/>
                </a:cubicBezTo>
                <a:lnTo>
                  <a:pt x="199352" y="172810"/>
                </a:lnTo>
                <a:lnTo>
                  <a:pt x="158310" y="172810"/>
                </a:lnTo>
                <a:cubicBezTo>
                  <a:pt x="151771" y="172810"/>
                  <a:pt x="146092" y="167054"/>
                  <a:pt x="146092" y="159924"/>
                </a:cubicBezTo>
                <a:lnTo>
                  <a:pt x="146092" y="151419"/>
                </a:lnTo>
                <a:cubicBezTo>
                  <a:pt x="146092" y="144375"/>
                  <a:pt x="151771" y="139478"/>
                  <a:pt x="158310" y="139478"/>
                </a:cubicBezTo>
                <a:lnTo>
                  <a:pt x="206322" y="139478"/>
                </a:lnTo>
                <a:cubicBezTo>
                  <a:pt x="207612" y="119461"/>
                  <a:pt x="224219" y="103654"/>
                  <a:pt x="244611" y="103654"/>
                </a:cubicBezTo>
                <a:cubicBezTo>
                  <a:pt x="264917" y="103654"/>
                  <a:pt x="281609" y="119461"/>
                  <a:pt x="282900" y="139478"/>
                </a:cubicBezTo>
                <a:lnTo>
                  <a:pt x="289181" y="139478"/>
                </a:lnTo>
                <a:cubicBezTo>
                  <a:pt x="292967" y="116025"/>
                  <a:pt x="313273" y="98156"/>
                  <a:pt x="337881" y="98156"/>
                </a:cubicBezTo>
                <a:close/>
                <a:moveTo>
                  <a:pt x="72896" y="73419"/>
                </a:moveTo>
                <a:lnTo>
                  <a:pt x="112313" y="73419"/>
                </a:lnTo>
                <a:cubicBezTo>
                  <a:pt x="112485" y="73419"/>
                  <a:pt x="112743" y="73419"/>
                  <a:pt x="112915" y="73419"/>
                </a:cubicBezTo>
                <a:cubicBezTo>
                  <a:pt x="117132" y="73247"/>
                  <a:pt x="121435" y="74880"/>
                  <a:pt x="124275" y="78402"/>
                </a:cubicBezTo>
                <a:lnTo>
                  <a:pt x="146910" y="105550"/>
                </a:lnTo>
                <a:lnTo>
                  <a:pt x="170921" y="105550"/>
                </a:lnTo>
                <a:cubicBezTo>
                  <a:pt x="178494" y="105550"/>
                  <a:pt x="184691" y="111736"/>
                  <a:pt x="184691" y="119296"/>
                </a:cubicBezTo>
                <a:cubicBezTo>
                  <a:pt x="184691" y="126856"/>
                  <a:pt x="178494" y="132956"/>
                  <a:pt x="170921" y="132956"/>
                </a:cubicBezTo>
                <a:lnTo>
                  <a:pt x="140455" y="132956"/>
                </a:lnTo>
                <a:cubicBezTo>
                  <a:pt x="136324" y="132956"/>
                  <a:pt x="132451" y="131152"/>
                  <a:pt x="129783" y="127973"/>
                </a:cubicBezTo>
                <a:lnTo>
                  <a:pt x="123243" y="120069"/>
                </a:lnTo>
                <a:lnTo>
                  <a:pt x="123243" y="169898"/>
                </a:lnTo>
                <a:cubicBezTo>
                  <a:pt x="123243" y="170843"/>
                  <a:pt x="123156" y="171788"/>
                  <a:pt x="122898" y="172647"/>
                </a:cubicBezTo>
                <a:lnTo>
                  <a:pt x="137271" y="182613"/>
                </a:lnTo>
                <a:cubicBezTo>
                  <a:pt x="140971" y="185190"/>
                  <a:pt x="143209" y="189400"/>
                  <a:pt x="143209" y="193867"/>
                </a:cubicBezTo>
                <a:lnTo>
                  <a:pt x="143209" y="242493"/>
                </a:lnTo>
                <a:cubicBezTo>
                  <a:pt x="143209" y="250054"/>
                  <a:pt x="137012" y="256153"/>
                  <a:pt x="129439" y="256153"/>
                </a:cubicBezTo>
                <a:cubicBezTo>
                  <a:pt x="121866" y="256153"/>
                  <a:pt x="115755" y="250054"/>
                  <a:pt x="115755" y="242493"/>
                </a:cubicBezTo>
                <a:lnTo>
                  <a:pt x="115755" y="201084"/>
                </a:lnTo>
                <a:lnTo>
                  <a:pt x="86580" y="180895"/>
                </a:lnTo>
                <a:lnTo>
                  <a:pt x="63946" y="180895"/>
                </a:lnTo>
                <a:cubicBezTo>
                  <a:pt x="57921" y="180895"/>
                  <a:pt x="53016" y="175998"/>
                  <a:pt x="53016" y="169898"/>
                </a:cubicBezTo>
                <a:lnTo>
                  <a:pt x="61880" y="84330"/>
                </a:lnTo>
                <a:cubicBezTo>
                  <a:pt x="61880" y="78316"/>
                  <a:pt x="66786" y="73419"/>
                  <a:pt x="72896" y="73419"/>
                </a:cubicBezTo>
                <a:close/>
                <a:moveTo>
                  <a:pt x="473912" y="73317"/>
                </a:moveTo>
                <a:lnTo>
                  <a:pt x="515655" y="73317"/>
                </a:lnTo>
                <a:cubicBezTo>
                  <a:pt x="520131" y="73317"/>
                  <a:pt x="524262" y="77527"/>
                  <a:pt x="526672" y="84315"/>
                </a:cubicBezTo>
                <a:lnTo>
                  <a:pt x="560669" y="166797"/>
                </a:lnTo>
                <a:cubicBezTo>
                  <a:pt x="562993" y="172467"/>
                  <a:pt x="560239" y="180802"/>
                  <a:pt x="551030" y="180802"/>
                </a:cubicBezTo>
                <a:lnTo>
                  <a:pt x="515311" y="180802"/>
                </a:lnTo>
                <a:lnTo>
                  <a:pt x="488802" y="200992"/>
                </a:lnTo>
                <a:lnTo>
                  <a:pt x="488802" y="242491"/>
                </a:lnTo>
                <a:cubicBezTo>
                  <a:pt x="488802" y="250052"/>
                  <a:pt x="482691" y="256152"/>
                  <a:pt x="475117" y="256152"/>
                </a:cubicBezTo>
                <a:cubicBezTo>
                  <a:pt x="467543" y="256152"/>
                  <a:pt x="461346" y="250052"/>
                  <a:pt x="461346" y="242491"/>
                </a:cubicBezTo>
                <a:lnTo>
                  <a:pt x="461346" y="193861"/>
                </a:lnTo>
                <a:cubicBezTo>
                  <a:pt x="461346" y="189393"/>
                  <a:pt x="463584" y="185183"/>
                  <a:pt x="467285" y="182606"/>
                </a:cubicBezTo>
                <a:lnTo>
                  <a:pt x="469609" y="180802"/>
                </a:lnTo>
                <a:lnTo>
                  <a:pt x="446284" y="180802"/>
                </a:lnTo>
                <a:cubicBezTo>
                  <a:pt x="441120" y="180802"/>
                  <a:pt x="436300" y="175732"/>
                  <a:pt x="441636" y="168000"/>
                </a:cubicBezTo>
                <a:lnTo>
                  <a:pt x="463326" y="122377"/>
                </a:lnTo>
                <a:lnTo>
                  <a:pt x="458764" y="127876"/>
                </a:lnTo>
                <a:cubicBezTo>
                  <a:pt x="456182" y="131055"/>
                  <a:pt x="452223" y="132945"/>
                  <a:pt x="448177" y="132945"/>
                </a:cubicBezTo>
                <a:lnTo>
                  <a:pt x="417623" y="132945"/>
                </a:lnTo>
                <a:cubicBezTo>
                  <a:pt x="410049" y="132945"/>
                  <a:pt x="403938" y="126759"/>
                  <a:pt x="403938" y="119198"/>
                </a:cubicBezTo>
                <a:cubicBezTo>
                  <a:pt x="403938" y="111637"/>
                  <a:pt x="410049" y="105537"/>
                  <a:pt x="417623" y="105537"/>
                </a:cubicBezTo>
                <a:lnTo>
                  <a:pt x="441636" y="105537"/>
                </a:lnTo>
                <a:lnTo>
                  <a:pt x="464272" y="78386"/>
                </a:lnTo>
                <a:cubicBezTo>
                  <a:pt x="465047" y="77441"/>
                  <a:pt x="465994" y="76668"/>
                  <a:pt x="466940" y="75981"/>
                </a:cubicBezTo>
                <a:cubicBezTo>
                  <a:pt x="468834" y="74348"/>
                  <a:pt x="471244" y="73317"/>
                  <a:pt x="473912" y="73317"/>
                </a:cubicBezTo>
                <a:close/>
                <a:moveTo>
                  <a:pt x="244602" y="54335"/>
                </a:moveTo>
                <a:cubicBezTo>
                  <a:pt x="256722" y="54335"/>
                  <a:pt x="266548" y="64145"/>
                  <a:pt x="266548" y="76246"/>
                </a:cubicBezTo>
                <a:cubicBezTo>
                  <a:pt x="266548" y="88347"/>
                  <a:pt x="256722" y="98157"/>
                  <a:pt x="244602" y="98157"/>
                </a:cubicBezTo>
                <a:cubicBezTo>
                  <a:pt x="232482" y="98157"/>
                  <a:pt x="222656" y="88347"/>
                  <a:pt x="222656" y="76246"/>
                </a:cubicBezTo>
                <a:cubicBezTo>
                  <a:pt x="222656" y="64145"/>
                  <a:pt x="232482" y="54335"/>
                  <a:pt x="244602" y="54335"/>
                </a:cubicBezTo>
                <a:close/>
                <a:moveTo>
                  <a:pt x="335984" y="26885"/>
                </a:moveTo>
                <a:cubicBezTo>
                  <a:pt x="353132" y="26885"/>
                  <a:pt x="367033" y="40770"/>
                  <a:pt x="367033" y="57899"/>
                </a:cubicBezTo>
                <a:cubicBezTo>
                  <a:pt x="367033" y="75028"/>
                  <a:pt x="353132" y="88913"/>
                  <a:pt x="335984" y="88913"/>
                </a:cubicBezTo>
                <a:cubicBezTo>
                  <a:pt x="318836" y="88913"/>
                  <a:pt x="304935" y="75028"/>
                  <a:pt x="304935" y="57899"/>
                </a:cubicBezTo>
                <a:cubicBezTo>
                  <a:pt x="304935" y="40770"/>
                  <a:pt x="318836" y="26885"/>
                  <a:pt x="335984" y="26885"/>
                </a:cubicBezTo>
                <a:close/>
                <a:moveTo>
                  <a:pt x="106787" y="4304"/>
                </a:moveTo>
                <a:cubicBezTo>
                  <a:pt x="123935" y="4304"/>
                  <a:pt x="137836" y="18189"/>
                  <a:pt x="137836" y="35318"/>
                </a:cubicBezTo>
                <a:cubicBezTo>
                  <a:pt x="137836" y="52447"/>
                  <a:pt x="123935" y="66332"/>
                  <a:pt x="106787" y="66332"/>
                </a:cubicBezTo>
                <a:cubicBezTo>
                  <a:pt x="89639" y="66332"/>
                  <a:pt x="75738" y="52447"/>
                  <a:pt x="75738" y="35318"/>
                </a:cubicBezTo>
                <a:cubicBezTo>
                  <a:pt x="75738" y="18189"/>
                  <a:pt x="89639" y="4304"/>
                  <a:pt x="106787" y="4304"/>
                </a:cubicBezTo>
                <a:close/>
                <a:moveTo>
                  <a:pt x="476480" y="0"/>
                </a:moveTo>
                <a:cubicBezTo>
                  <a:pt x="493628" y="0"/>
                  <a:pt x="507529" y="13885"/>
                  <a:pt x="507529" y="31014"/>
                </a:cubicBezTo>
                <a:cubicBezTo>
                  <a:pt x="507529" y="48143"/>
                  <a:pt x="493628" y="62028"/>
                  <a:pt x="476480" y="62028"/>
                </a:cubicBezTo>
                <a:cubicBezTo>
                  <a:pt x="459332" y="62028"/>
                  <a:pt x="445431" y="48143"/>
                  <a:pt x="445431" y="31014"/>
                </a:cubicBezTo>
                <a:cubicBezTo>
                  <a:pt x="445431" y="13885"/>
                  <a:pt x="459332" y="0"/>
                  <a:pt x="4764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n-ea"/>
            </a:endParaRPr>
          </a:p>
        </p:txBody>
      </p:sp>
      <p:sp>
        <p:nvSpPr>
          <p:cNvPr id="26" name="presentation_160096"/>
          <p:cNvSpPr/>
          <p:nvPr/>
        </p:nvSpPr>
        <p:spPr>
          <a:xfrm>
            <a:off x="1721495" y="2403776"/>
            <a:ext cx="470917" cy="473322"/>
          </a:xfrm>
          <a:custGeom>
            <a:avLst/>
            <a:gdLst>
              <a:gd name="connsiteX0" fmla="*/ 548795 w 602819"/>
              <a:gd name="connsiteY0" fmla="*/ 505249 h 602041"/>
              <a:gd name="connsiteX1" fmla="*/ 516541 w 602819"/>
              <a:gd name="connsiteY1" fmla="*/ 537472 h 602041"/>
              <a:gd name="connsiteX2" fmla="*/ 548795 w 602819"/>
              <a:gd name="connsiteY2" fmla="*/ 569695 h 602041"/>
              <a:gd name="connsiteX3" fmla="*/ 581048 w 602819"/>
              <a:gd name="connsiteY3" fmla="*/ 537472 h 602041"/>
              <a:gd name="connsiteX4" fmla="*/ 548795 w 602819"/>
              <a:gd name="connsiteY4" fmla="*/ 505249 h 602041"/>
              <a:gd name="connsiteX5" fmla="*/ 54104 w 602819"/>
              <a:gd name="connsiteY5" fmla="*/ 505249 h 602041"/>
              <a:gd name="connsiteX6" fmla="*/ 21803 w 602819"/>
              <a:gd name="connsiteY6" fmla="*/ 537472 h 602041"/>
              <a:gd name="connsiteX7" fmla="*/ 54104 w 602819"/>
              <a:gd name="connsiteY7" fmla="*/ 569695 h 602041"/>
              <a:gd name="connsiteX8" fmla="*/ 86405 w 602819"/>
              <a:gd name="connsiteY8" fmla="*/ 537472 h 602041"/>
              <a:gd name="connsiteX9" fmla="*/ 54104 w 602819"/>
              <a:gd name="connsiteY9" fmla="*/ 505249 h 602041"/>
              <a:gd name="connsiteX10" fmla="*/ 417248 w 602819"/>
              <a:gd name="connsiteY10" fmla="*/ 494770 h 602041"/>
              <a:gd name="connsiteX11" fmla="*/ 422090 w 602819"/>
              <a:gd name="connsiteY11" fmla="*/ 515741 h 602041"/>
              <a:gd name="connsiteX12" fmla="*/ 386581 w 602819"/>
              <a:gd name="connsiteY12" fmla="*/ 524613 h 602041"/>
              <a:gd name="connsiteX13" fmla="*/ 378511 w 602819"/>
              <a:gd name="connsiteY13" fmla="*/ 580264 h 602041"/>
              <a:gd name="connsiteX14" fmla="*/ 387388 w 602819"/>
              <a:gd name="connsiteY14" fmla="*/ 580264 h 602041"/>
              <a:gd name="connsiteX15" fmla="*/ 387388 w 602819"/>
              <a:gd name="connsiteY15" fmla="*/ 602041 h 602041"/>
              <a:gd name="connsiteX16" fmla="*/ 344616 w 602819"/>
              <a:gd name="connsiteY16" fmla="*/ 602041 h 602041"/>
              <a:gd name="connsiteX17" fmla="*/ 344616 w 602819"/>
              <a:gd name="connsiteY17" fmla="*/ 580264 h 602041"/>
              <a:gd name="connsiteX18" fmla="*/ 356721 w 602819"/>
              <a:gd name="connsiteY18" fmla="*/ 580264 h 602041"/>
              <a:gd name="connsiteX19" fmla="*/ 365599 w 602819"/>
              <a:gd name="connsiteY19" fmla="*/ 514127 h 602041"/>
              <a:gd name="connsiteX20" fmla="*/ 373669 w 602819"/>
              <a:gd name="connsiteY20" fmla="*/ 505255 h 602041"/>
              <a:gd name="connsiteX21" fmla="*/ 185599 w 602819"/>
              <a:gd name="connsiteY21" fmla="*/ 494770 h 602041"/>
              <a:gd name="connsiteX22" fmla="*/ 228355 w 602819"/>
              <a:gd name="connsiteY22" fmla="*/ 505255 h 602041"/>
              <a:gd name="connsiteX23" fmla="*/ 236422 w 602819"/>
              <a:gd name="connsiteY23" fmla="*/ 514127 h 602041"/>
              <a:gd name="connsiteX24" fmla="*/ 246102 w 602819"/>
              <a:gd name="connsiteY24" fmla="*/ 580264 h 602041"/>
              <a:gd name="connsiteX25" fmla="*/ 258203 w 602819"/>
              <a:gd name="connsiteY25" fmla="*/ 580264 h 602041"/>
              <a:gd name="connsiteX26" fmla="*/ 258203 w 602819"/>
              <a:gd name="connsiteY26" fmla="*/ 602041 h 602041"/>
              <a:gd name="connsiteX27" fmla="*/ 215447 w 602819"/>
              <a:gd name="connsiteY27" fmla="*/ 602041 h 602041"/>
              <a:gd name="connsiteX28" fmla="*/ 215447 w 602819"/>
              <a:gd name="connsiteY28" fmla="*/ 580264 h 602041"/>
              <a:gd name="connsiteX29" fmla="*/ 224321 w 602819"/>
              <a:gd name="connsiteY29" fmla="*/ 580264 h 602041"/>
              <a:gd name="connsiteX30" fmla="*/ 216254 w 602819"/>
              <a:gd name="connsiteY30" fmla="*/ 524613 h 602041"/>
              <a:gd name="connsiteX31" fmla="*/ 179952 w 602819"/>
              <a:gd name="connsiteY31" fmla="*/ 515741 h 602041"/>
              <a:gd name="connsiteX32" fmla="*/ 548795 w 602819"/>
              <a:gd name="connsiteY32" fmla="*/ 483498 h 602041"/>
              <a:gd name="connsiteX33" fmla="*/ 602819 w 602819"/>
              <a:gd name="connsiteY33" fmla="*/ 537472 h 602041"/>
              <a:gd name="connsiteX34" fmla="*/ 548795 w 602819"/>
              <a:gd name="connsiteY34" fmla="*/ 590640 h 602041"/>
              <a:gd name="connsiteX35" fmla="*/ 494770 w 602819"/>
              <a:gd name="connsiteY35" fmla="*/ 537472 h 602041"/>
              <a:gd name="connsiteX36" fmla="*/ 548795 w 602819"/>
              <a:gd name="connsiteY36" fmla="*/ 483498 h 602041"/>
              <a:gd name="connsiteX37" fmla="*/ 54104 w 602819"/>
              <a:gd name="connsiteY37" fmla="*/ 483498 h 602041"/>
              <a:gd name="connsiteX38" fmla="*/ 107401 w 602819"/>
              <a:gd name="connsiteY38" fmla="*/ 537472 h 602041"/>
              <a:gd name="connsiteX39" fmla="*/ 54104 w 602819"/>
              <a:gd name="connsiteY39" fmla="*/ 590640 h 602041"/>
              <a:gd name="connsiteX40" fmla="*/ 0 w 602819"/>
              <a:gd name="connsiteY40" fmla="*/ 537472 h 602041"/>
              <a:gd name="connsiteX41" fmla="*/ 54104 w 602819"/>
              <a:gd name="connsiteY41" fmla="*/ 483498 h 602041"/>
              <a:gd name="connsiteX42" fmla="*/ 417248 w 602819"/>
              <a:gd name="connsiteY42" fmla="*/ 365863 h 602041"/>
              <a:gd name="connsiteX43" fmla="*/ 422090 w 602819"/>
              <a:gd name="connsiteY43" fmla="*/ 386808 h 602041"/>
              <a:gd name="connsiteX44" fmla="*/ 386581 w 602819"/>
              <a:gd name="connsiteY44" fmla="*/ 395670 h 602041"/>
              <a:gd name="connsiteX45" fmla="*/ 378511 w 602819"/>
              <a:gd name="connsiteY45" fmla="*/ 451255 h 602041"/>
              <a:gd name="connsiteX46" fmla="*/ 387388 w 602819"/>
              <a:gd name="connsiteY46" fmla="*/ 451255 h 602041"/>
              <a:gd name="connsiteX47" fmla="*/ 387388 w 602819"/>
              <a:gd name="connsiteY47" fmla="*/ 473005 h 602041"/>
              <a:gd name="connsiteX48" fmla="*/ 344616 w 602819"/>
              <a:gd name="connsiteY48" fmla="*/ 473005 h 602041"/>
              <a:gd name="connsiteX49" fmla="*/ 344616 w 602819"/>
              <a:gd name="connsiteY49" fmla="*/ 451255 h 602041"/>
              <a:gd name="connsiteX50" fmla="*/ 356721 w 602819"/>
              <a:gd name="connsiteY50" fmla="*/ 451255 h 602041"/>
              <a:gd name="connsiteX51" fmla="*/ 365599 w 602819"/>
              <a:gd name="connsiteY51" fmla="*/ 385197 h 602041"/>
              <a:gd name="connsiteX52" fmla="*/ 373669 w 602819"/>
              <a:gd name="connsiteY52" fmla="*/ 376336 h 602041"/>
              <a:gd name="connsiteX53" fmla="*/ 185599 w 602819"/>
              <a:gd name="connsiteY53" fmla="*/ 365863 h 602041"/>
              <a:gd name="connsiteX54" fmla="*/ 228355 w 602819"/>
              <a:gd name="connsiteY54" fmla="*/ 376336 h 602041"/>
              <a:gd name="connsiteX55" fmla="*/ 236422 w 602819"/>
              <a:gd name="connsiteY55" fmla="*/ 385197 h 602041"/>
              <a:gd name="connsiteX56" fmla="*/ 246102 w 602819"/>
              <a:gd name="connsiteY56" fmla="*/ 451255 h 602041"/>
              <a:gd name="connsiteX57" fmla="*/ 258203 w 602819"/>
              <a:gd name="connsiteY57" fmla="*/ 451255 h 602041"/>
              <a:gd name="connsiteX58" fmla="*/ 258203 w 602819"/>
              <a:gd name="connsiteY58" fmla="*/ 473005 h 602041"/>
              <a:gd name="connsiteX59" fmla="*/ 215447 w 602819"/>
              <a:gd name="connsiteY59" fmla="*/ 473005 h 602041"/>
              <a:gd name="connsiteX60" fmla="*/ 215447 w 602819"/>
              <a:gd name="connsiteY60" fmla="*/ 451255 h 602041"/>
              <a:gd name="connsiteX61" fmla="*/ 224321 w 602819"/>
              <a:gd name="connsiteY61" fmla="*/ 451255 h 602041"/>
              <a:gd name="connsiteX62" fmla="*/ 216254 w 602819"/>
              <a:gd name="connsiteY62" fmla="*/ 395670 h 602041"/>
              <a:gd name="connsiteX63" fmla="*/ 179952 w 602819"/>
              <a:gd name="connsiteY63" fmla="*/ 386808 h 602041"/>
              <a:gd name="connsiteX64" fmla="*/ 548795 w 602819"/>
              <a:gd name="connsiteY64" fmla="*/ 365042 h 602041"/>
              <a:gd name="connsiteX65" fmla="*/ 516541 w 602819"/>
              <a:gd name="connsiteY65" fmla="*/ 397265 h 602041"/>
              <a:gd name="connsiteX66" fmla="*/ 548795 w 602819"/>
              <a:gd name="connsiteY66" fmla="*/ 429489 h 602041"/>
              <a:gd name="connsiteX67" fmla="*/ 581048 w 602819"/>
              <a:gd name="connsiteY67" fmla="*/ 397265 h 602041"/>
              <a:gd name="connsiteX68" fmla="*/ 548795 w 602819"/>
              <a:gd name="connsiteY68" fmla="*/ 365042 h 602041"/>
              <a:gd name="connsiteX69" fmla="*/ 54104 w 602819"/>
              <a:gd name="connsiteY69" fmla="*/ 365042 h 602041"/>
              <a:gd name="connsiteX70" fmla="*/ 21803 w 602819"/>
              <a:gd name="connsiteY70" fmla="*/ 397265 h 602041"/>
              <a:gd name="connsiteX71" fmla="*/ 54104 w 602819"/>
              <a:gd name="connsiteY71" fmla="*/ 429489 h 602041"/>
              <a:gd name="connsiteX72" fmla="*/ 86405 w 602819"/>
              <a:gd name="connsiteY72" fmla="*/ 397265 h 602041"/>
              <a:gd name="connsiteX73" fmla="*/ 54104 w 602819"/>
              <a:gd name="connsiteY73" fmla="*/ 365042 h 602041"/>
              <a:gd name="connsiteX74" fmla="*/ 548795 w 602819"/>
              <a:gd name="connsiteY74" fmla="*/ 344097 h 602041"/>
              <a:gd name="connsiteX75" fmla="*/ 602819 w 602819"/>
              <a:gd name="connsiteY75" fmla="*/ 397265 h 602041"/>
              <a:gd name="connsiteX76" fmla="*/ 548795 w 602819"/>
              <a:gd name="connsiteY76" fmla="*/ 451239 h 602041"/>
              <a:gd name="connsiteX77" fmla="*/ 494770 w 602819"/>
              <a:gd name="connsiteY77" fmla="*/ 397265 h 602041"/>
              <a:gd name="connsiteX78" fmla="*/ 548795 w 602819"/>
              <a:gd name="connsiteY78" fmla="*/ 344097 h 602041"/>
              <a:gd name="connsiteX79" fmla="*/ 54104 w 602819"/>
              <a:gd name="connsiteY79" fmla="*/ 344097 h 602041"/>
              <a:gd name="connsiteX80" fmla="*/ 107401 w 602819"/>
              <a:gd name="connsiteY80" fmla="*/ 397265 h 602041"/>
              <a:gd name="connsiteX81" fmla="*/ 54104 w 602819"/>
              <a:gd name="connsiteY81" fmla="*/ 451239 h 602041"/>
              <a:gd name="connsiteX82" fmla="*/ 0 w 602819"/>
              <a:gd name="connsiteY82" fmla="*/ 397265 h 602041"/>
              <a:gd name="connsiteX83" fmla="*/ 54104 w 602819"/>
              <a:gd name="connsiteY83" fmla="*/ 344097 h 602041"/>
              <a:gd name="connsiteX84" fmla="*/ 139658 w 602819"/>
              <a:gd name="connsiteY84" fmla="*/ 311838 h 602041"/>
              <a:gd name="connsiteX85" fmla="*/ 462483 w 602819"/>
              <a:gd name="connsiteY85" fmla="*/ 311838 h 602041"/>
              <a:gd name="connsiteX86" fmla="*/ 473782 w 602819"/>
              <a:gd name="connsiteY86" fmla="*/ 322318 h 602041"/>
              <a:gd name="connsiteX87" fmla="*/ 473782 w 602819"/>
              <a:gd name="connsiteY87" fmla="*/ 602041 h 602041"/>
              <a:gd name="connsiteX88" fmla="*/ 451991 w 602819"/>
              <a:gd name="connsiteY88" fmla="*/ 602041 h 602041"/>
              <a:gd name="connsiteX89" fmla="*/ 451991 w 602819"/>
              <a:gd name="connsiteY89" fmla="*/ 332797 h 602041"/>
              <a:gd name="connsiteX90" fmla="*/ 150957 w 602819"/>
              <a:gd name="connsiteY90" fmla="*/ 332797 h 602041"/>
              <a:gd name="connsiteX91" fmla="*/ 150957 w 602819"/>
              <a:gd name="connsiteY91" fmla="*/ 602041 h 602041"/>
              <a:gd name="connsiteX92" fmla="*/ 129166 w 602819"/>
              <a:gd name="connsiteY92" fmla="*/ 602041 h 602041"/>
              <a:gd name="connsiteX93" fmla="*/ 129166 w 602819"/>
              <a:gd name="connsiteY93" fmla="*/ 322318 h 602041"/>
              <a:gd name="connsiteX94" fmla="*/ 139658 w 602819"/>
              <a:gd name="connsiteY94" fmla="*/ 311838 h 602041"/>
              <a:gd name="connsiteX95" fmla="*/ 107395 w 602819"/>
              <a:gd name="connsiteY95" fmla="*/ 225597 h 602041"/>
              <a:gd name="connsiteX96" fmla="*/ 139674 w 602819"/>
              <a:gd name="connsiteY96" fmla="*/ 257825 h 602041"/>
              <a:gd name="connsiteX97" fmla="*/ 462467 w 602819"/>
              <a:gd name="connsiteY97" fmla="*/ 257825 h 602041"/>
              <a:gd name="connsiteX98" fmla="*/ 494746 w 602819"/>
              <a:gd name="connsiteY98" fmla="*/ 225597 h 602041"/>
              <a:gd name="connsiteX99" fmla="*/ 538301 w 602819"/>
              <a:gd name="connsiteY99" fmla="*/ 171660 h 602041"/>
              <a:gd name="connsiteX100" fmla="*/ 559289 w 602819"/>
              <a:gd name="connsiteY100" fmla="*/ 171660 h 602041"/>
              <a:gd name="connsiteX101" fmla="*/ 559289 w 602819"/>
              <a:gd name="connsiteY101" fmla="*/ 193425 h 602041"/>
              <a:gd name="connsiteX102" fmla="*/ 538301 w 602819"/>
              <a:gd name="connsiteY102" fmla="*/ 193425 h 602041"/>
              <a:gd name="connsiteX103" fmla="*/ 42753 w 602819"/>
              <a:gd name="connsiteY103" fmla="*/ 171660 h 602041"/>
              <a:gd name="connsiteX104" fmla="*/ 64518 w 602819"/>
              <a:gd name="connsiteY104" fmla="*/ 171660 h 602041"/>
              <a:gd name="connsiteX105" fmla="*/ 64518 w 602819"/>
              <a:gd name="connsiteY105" fmla="*/ 193425 h 602041"/>
              <a:gd name="connsiteX106" fmla="*/ 42753 w 602819"/>
              <a:gd name="connsiteY106" fmla="*/ 193425 h 602041"/>
              <a:gd name="connsiteX107" fmla="*/ 226021 w 602819"/>
              <a:gd name="connsiteY107" fmla="*/ 171615 h 602041"/>
              <a:gd name="connsiteX108" fmla="*/ 193742 w 602819"/>
              <a:gd name="connsiteY108" fmla="*/ 203843 h 602041"/>
              <a:gd name="connsiteX109" fmla="*/ 344648 w 602819"/>
              <a:gd name="connsiteY109" fmla="*/ 203843 h 602041"/>
              <a:gd name="connsiteX110" fmla="*/ 312368 w 602819"/>
              <a:gd name="connsiteY110" fmla="*/ 171615 h 602041"/>
              <a:gd name="connsiteX111" fmla="*/ 538301 w 602819"/>
              <a:gd name="connsiteY111" fmla="*/ 128907 h 602041"/>
              <a:gd name="connsiteX112" fmla="*/ 559289 w 602819"/>
              <a:gd name="connsiteY112" fmla="*/ 128907 h 602041"/>
              <a:gd name="connsiteX113" fmla="*/ 559289 w 602819"/>
              <a:gd name="connsiteY113" fmla="*/ 150672 h 602041"/>
              <a:gd name="connsiteX114" fmla="*/ 538301 w 602819"/>
              <a:gd name="connsiteY114" fmla="*/ 150672 h 602041"/>
              <a:gd name="connsiteX115" fmla="*/ 42753 w 602819"/>
              <a:gd name="connsiteY115" fmla="*/ 128907 h 602041"/>
              <a:gd name="connsiteX116" fmla="*/ 64518 w 602819"/>
              <a:gd name="connsiteY116" fmla="*/ 128907 h 602041"/>
              <a:gd name="connsiteX117" fmla="*/ 64518 w 602819"/>
              <a:gd name="connsiteY117" fmla="*/ 150672 h 602041"/>
              <a:gd name="connsiteX118" fmla="*/ 42753 w 602819"/>
              <a:gd name="connsiteY118" fmla="*/ 150672 h 602041"/>
              <a:gd name="connsiteX119" fmla="*/ 538301 w 602819"/>
              <a:gd name="connsiteY119" fmla="*/ 86283 h 602041"/>
              <a:gd name="connsiteX120" fmla="*/ 559289 w 602819"/>
              <a:gd name="connsiteY120" fmla="*/ 86283 h 602041"/>
              <a:gd name="connsiteX121" fmla="*/ 559289 w 602819"/>
              <a:gd name="connsiteY121" fmla="*/ 107141 h 602041"/>
              <a:gd name="connsiteX122" fmla="*/ 538301 w 602819"/>
              <a:gd name="connsiteY122" fmla="*/ 107141 h 602041"/>
              <a:gd name="connsiteX123" fmla="*/ 42753 w 602819"/>
              <a:gd name="connsiteY123" fmla="*/ 86283 h 602041"/>
              <a:gd name="connsiteX124" fmla="*/ 64518 w 602819"/>
              <a:gd name="connsiteY124" fmla="*/ 86283 h 602041"/>
              <a:gd name="connsiteX125" fmla="*/ 64518 w 602819"/>
              <a:gd name="connsiteY125" fmla="*/ 107141 h 602041"/>
              <a:gd name="connsiteX126" fmla="*/ 42753 w 602819"/>
              <a:gd name="connsiteY126" fmla="*/ 107141 h 602041"/>
              <a:gd name="connsiteX127" fmla="*/ 376907 w 602819"/>
              <a:gd name="connsiteY127" fmla="*/ 64506 h 602041"/>
              <a:gd name="connsiteX128" fmla="*/ 365605 w 602819"/>
              <a:gd name="connsiteY128" fmla="*/ 74980 h 602041"/>
              <a:gd name="connsiteX129" fmla="*/ 365605 w 602819"/>
              <a:gd name="connsiteY129" fmla="*/ 96733 h 602041"/>
              <a:gd name="connsiteX130" fmla="*/ 376907 w 602819"/>
              <a:gd name="connsiteY130" fmla="*/ 107207 h 602041"/>
              <a:gd name="connsiteX131" fmla="*/ 387402 w 602819"/>
              <a:gd name="connsiteY131" fmla="*/ 107207 h 602041"/>
              <a:gd name="connsiteX132" fmla="*/ 397897 w 602819"/>
              <a:gd name="connsiteY132" fmla="*/ 118486 h 602041"/>
              <a:gd name="connsiteX133" fmla="*/ 397897 w 602819"/>
              <a:gd name="connsiteY133" fmla="*/ 135405 h 602041"/>
              <a:gd name="connsiteX134" fmla="*/ 422923 w 602819"/>
              <a:gd name="connsiteY134" fmla="*/ 110429 h 602041"/>
              <a:gd name="connsiteX135" fmla="*/ 430188 w 602819"/>
              <a:gd name="connsiteY135" fmla="*/ 107207 h 602041"/>
              <a:gd name="connsiteX136" fmla="*/ 441491 w 602819"/>
              <a:gd name="connsiteY136" fmla="*/ 107207 h 602041"/>
              <a:gd name="connsiteX137" fmla="*/ 451985 w 602819"/>
              <a:gd name="connsiteY137" fmla="*/ 96733 h 602041"/>
              <a:gd name="connsiteX138" fmla="*/ 451985 w 602819"/>
              <a:gd name="connsiteY138" fmla="*/ 74980 h 602041"/>
              <a:gd name="connsiteX139" fmla="*/ 441491 w 602819"/>
              <a:gd name="connsiteY139" fmla="*/ 64506 h 602041"/>
              <a:gd name="connsiteX140" fmla="*/ 268747 w 602819"/>
              <a:gd name="connsiteY140" fmla="*/ 54009 h 602041"/>
              <a:gd name="connsiteX141" fmla="*/ 236446 w 602819"/>
              <a:gd name="connsiteY141" fmla="*/ 86233 h 602041"/>
              <a:gd name="connsiteX142" fmla="*/ 268747 w 602819"/>
              <a:gd name="connsiteY142" fmla="*/ 118456 h 602041"/>
              <a:gd name="connsiteX143" fmla="*/ 301048 w 602819"/>
              <a:gd name="connsiteY143" fmla="*/ 86233 h 602041"/>
              <a:gd name="connsiteX144" fmla="*/ 268747 w 602819"/>
              <a:gd name="connsiteY144" fmla="*/ 54009 h 602041"/>
              <a:gd name="connsiteX145" fmla="*/ 376907 w 602819"/>
              <a:gd name="connsiteY145" fmla="*/ 42753 h 602041"/>
              <a:gd name="connsiteX146" fmla="*/ 441491 w 602819"/>
              <a:gd name="connsiteY146" fmla="*/ 42753 h 602041"/>
              <a:gd name="connsiteX147" fmla="*/ 473782 w 602819"/>
              <a:gd name="connsiteY147" fmla="*/ 74980 h 602041"/>
              <a:gd name="connsiteX148" fmla="*/ 473782 w 602819"/>
              <a:gd name="connsiteY148" fmla="*/ 96733 h 602041"/>
              <a:gd name="connsiteX149" fmla="*/ 441491 w 602819"/>
              <a:gd name="connsiteY149" fmla="*/ 128960 h 602041"/>
              <a:gd name="connsiteX150" fmla="*/ 435032 w 602819"/>
              <a:gd name="connsiteY150" fmla="*/ 128960 h 602041"/>
              <a:gd name="connsiteX151" fmla="*/ 394668 w 602819"/>
              <a:gd name="connsiteY151" fmla="*/ 168438 h 602041"/>
              <a:gd name="connsiteX152" fmla="*/ 387402 w 602819"/>
              <a:gd name="connsiteY152" fmla="*/ 171660 h 602041"/>
              <a:gd name="connsiteX153" fmla="*/ 383366 w 602819"/>
              <a:gd name="connsiteY153" fmla="*/ 170855 h 602041"/>
              <a:gd name="connsiteX154" fmla="*/ 376907 w 602819"/>
              <a:gd name="connsiteY154" fmla="*/ 161187 h 602041"/>
              <a:gd name="connsiteX155" fmla="*/ 376907 w 602819"/>
              <a:gd name="connsiteY155" fmla="*/ 128960 h 602041"/>
              <a:gd name="connsiteX156" fmla="*/ 344616 w 602819"/>
              <a:gd name="connsiteY156" fmla="*/ 96733 h 602041"/>
              <a:gd name="connsiteX157" fmla="*/ 344616 w 602819"/>
              <a:gd name="connsiteY157" fmla="*/ 74980 h 602041"/>
              <a:gd name="connsiteX158" fmla="*/ 376907 w 602819"/>
              <a:gd name="connsiteY158" fmla="*/ 42753 h 602041"/>
              <a:gd name="connsiteX159" fmla="*/ 268747 w 602819"/>
              <a:gd name="connsiteY159" fmla="*/ 32259 h 602041"/>
              <a:gd name="connsiteX160" fmla="*/ 322851 w 602819"/>
              <a:gd name="connsiteY160" fmla="*/ 86233 h 602041"/>
              <a:gd name="connsiteX161" fmla="*/ 268747 w 602819"/>
              <a:gd name="connsiteY161" fmla="*/ 139401 h 602041"/>
              <a:gd name="connsiteX162" fmla="*/ 215450 w 602819"/>
              <a:gd name="connsiteY162" fmla="*/ 86233 h 602041"/>
              <a:gd name="connsiteX163" fmla="*/ 268747 w 602819"/>
              <a:gd name="connsiteY163" fmla="*/ 32259 h 602041"/>
              <a:gd name="connsiteX164" fmla="*/ 139674 w 602819"/>
              <a:gd name="connsiteY164" fmla="*/ 21754 h 602041"/>
              <a:gd name="connsiteX165" fmla="*/ 107395 w 602819"/>
              <a:gd name="connsiteY165" fmla="*/ 53982 h 602041"/>
              <a:gd name="connsiteX166" fmla="*/ 107395 w 602819"/>
              <a:gd name="connsiteY166" fmla="*/ 203843 h 602041"/>
              <a:gd name="connsiteX167" fmla="*/ 171953 w 602819"/>
              <a:gd name="connsiteY167" fmla="*/ 203843 h 602041"/>
              <a:gd name="connsiteX168" fmla="*/ 226021 w 602819"/>
              <a:gd name="connsiteY168" fmla="*/ 150667 h 602041"/>
              <a:gd name="connsiteX169" fmla="*/ 312368 w 602819"/>
              <a:gd name="connsiteY169" fmla="*/ 150667 h 602041"/>
              <a:gd name="connsiteX170" fmla="*/ 365629 w 602819"/>
              <a:gd name="connsiteY170" fmla="*/ 203843 h 602041"/>
              <a:gd name="connsiteX171" fmla="*/ 494746 w 602819"/>
              <a:gd name="connsiteY171" fmla="*/ 203843 h 602041"/>
              <a:gd name="connsiteX172" fmla="*/ 494746 w 602819"/>
              <a:gd name="connsiteY172" fmla="*/ 53982 h 602041"/>
              <a:gd name="connsiteX173" fmla="*/ 462467 w 602819"/>
              <a:gd name="connsiteY173" fmla="*/ 21754 h 602041"/>
              <a:gd name="connsiteX174" fmla="*/ 139674 w 602819"/>
              <a:gd name="connsiteY174" fmla="*/ 0 h 602041"/>
              <a:gd name="connsiteX175" fmla="*/ 462467 w 602819"/>
              <a:gd name="connsiteY175" fmla="*/ 0 h 602041"/>
              <a:gd name="connsiteX176" fmla="*/ 516535 w 602819"/>
              <a:gd name="connsiteY176" fmla="*/ 53982 h 602041"/>
              <a:gd name="connsiteX177" fmla="*/ 516535 w 602819"/>
              <a:gd name="connsiteY177" fmla="*/ 225597 h 602041"/>
              <a:gd name="connsiteX178" fmla="*/ 462467 w 602819"/>
              <a:gd name="connsiteY178" fmla="*/ 279579 h 602041"/>
              <a:gd name="connsiteX179" fmla="*/ 139674 w 602819"/>
              <a:gd name="connsiteY179" fmla="*/ 279579 h 602041"/>
              <a:gd name="connsiteX180" fmla="*/ 86413 w 602819"/>
              <a:gd name="connsiteY180" fmla="*/ 225597 h 602041"/>
              <a:gd name="connsiteX181" fmla="*/ 86413 w 602819"/>
              <a:gd name="connsiteY181" fmla="*/ 53982 h 602041"/>
              <a:gd name="connsiteX182" fmla="*/ 139674 w 602819"/>
              <a:gd name="connsiteY182" fmla="*/ 0 h 60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2819" h="602041">
                <a:moveTo>
                  <a:pt x="548795" y="505249"/>
                </a:moveTo>
                <a:cubicBezTo>
                  <a:pt x="531055" y="505249"/>
                  <a:pt x="516541" y="519749"/>
                  <a:pt x="516541" y="537472"/>
                </a:cubicBezTo>
                <a:cubicBezTo>
                  <a:pt x="516541" y="555195"/>
                  <a:pt x="531055" y="569695"/>
                  <a:pt x="548795" y="569695"/>
                </a:cubicBezTo>
                <a:cubicBezTo>
                  <a:pt x="566534" y="569695"/>
                  <a:pt x="581048" y="555195"/>
                  <a:pt x="581048" y="537472"/>
                </a:cubicBezTo>
                <a:cubicBezTo>
                  <a:pt x="581048" y="519749"/>
                  <a:pt x="566534" y="505249"/>
                  <a:pt x="548795" y="505249"/>
                </a:cubicBezTo>
                <a:close/>
                <a:moveTo>
                  <a:pt x="54104" y="505249"/>
                </a:moveTo>
                <a:cubicBezTo>
                  <a:pt x="36339" y="505249"/>
                  <a:pt x="21803" y="519749"/>
                  <a:pt x="21803" y="537472"/>
                </a:cubicBezTo>
                <a:cubicBezTo>
                  <a:pt x="21803" y="555195"/>
                  <a:pt x="36339" y="569695"/>
                  <a:pt x="54104" y="569695"/>
                </a:cubicBezTo>
                <a:cubicBezTo>
                  <a:pt x="71870" y="569695"/>
                  <a:pt x="86405" y="555195"/>
                  <a:pt x="86405" y="537472"/>
                </a:cubicBezTo>
                <a:cubicBezTo>
                  <a:pt x="86405" y="519749"/>
                  <a:pt x="71870" y="505249"/>
                  <a:pt x="54104" y="505249"/>
                </a:cubicBezTo>
                <a:close/>
                <a:moveTo>
                  <a:pt x="417248" y="494770"/>
                </a:moveTo>
                <a:lnTo>
                  <a:pt x="422090" y="515741"/>
                </a:lnTo>
                <a:lnTo>
                  <a:pt x="386581" y="524613"/>
                </a:lnTo>
                <a:lnTo>
                  <a:pt x="378511" y="580264"/>
                </a:lnTo>
                <a:lnTo>
                  <a:pt x="387388" y="580264"/>
                </a:lnTo>
                <a:lnTo>
                  <a:pt x="387388" y="602041"/>
                </a:lnTo>
                <a:lnTo>
                  <a:pt x="344616" y="602041"/>
                </a:lnTo>
                <a:lnTo>
                  <a:pt x="344616" y="580264"/>
                </a:lnTo>
                <a:lnTo>
                  <a:pt x="356721" y="580264"/>
                </a:lnTo>
                <a:lnTo>
                  <a:pt x="365599" y="514127"/>
                </a:lnTo>
                <a:cubicBezTo>
                  <a:pt x="366406" y="510095"/>
                  <a:pt x="369634" y="506062"/>
                  <a:pt x="373669" y="505255"/>
                </a:cubicBezTo>
                <a:close/>
                <a:moveTo>
                  <a:pt x="185599" y="494770"/>
                </a:moveTo>
                <a:lnTo>
                  <a:pt x="228355" y="505255"/>
                </a:lnTo>
                <a:cubicBezTo>
                  <a:pt x="232388" y="506062"/>
                  <a:pt x="235615" y="510095"/>
                  <a:pt x="236422" y="514127"/>
                </a:cubicBezTo>
                <a:lnTo>
                  <a:pt x="246102" y="580264"/>
                </a:lnTo>
                <a:lnTo>
                  <a:pt x="258203" y="580264"/>
                </a:lnTo>
                <a:lnTo>
                  <a:pt x="258203" y="602041"/>
                </a:lnTo>
                <a:lnTo>
                  <a:pt x="215447" y="602041"/>
                </a:lnTo>
                <a:lnTo>
                  <a:pt x="215447" y="580264"/>
                </a:lnTo>
                <a:lnTo>
                  <a:pt x="224321" y="580264"/>
                </a:lnTo>
                <a:lnTo>
                  <a:pt x="216254" y="524613"/>
                </a:lnTo>
                <a:lnTo>
                  <a:pt x="179952" y="515741"/>
                </a:lnTo>
                <a:close/>
                <a:moveTo>
                  <a:pt x="548795" y="483498"/>
                </a:moveTo>
                <a:cubicBezTo>
                  <a:pt x="578629" y="483498"/>
                  <a:pt x="602819" y="507666"/>
                  <a:pt x="602819" y="537472"/>
                </a:cubicBezTo>
                <a:cubicBezTo>
                  <a:pt x="602819" y="566473"/>
                  <a:pt x="578629" y="590640"/>
                  <a:pt x="548795" y="590640"/>
                </a:cubicBezTo>
                <a:cubicBezTo>
                  <a:pt x="518960" y="590640"/>
                  <a:pt x="494770" y="566473"/>
                  <a:pt x="494770" y="537472"/>
                </a:cubicBezTo>
                <a:cubicBezTo>
                  <a:pt x="494770" y="507666"/>
                  <a:pt x="518960" y="483498"/>
                  <a:pt x="548795" y="483498"/>
                </a:cubicBezTo>
                <a:close/>
                <a:moveTo>
                  <a:pt x="54104" y="483498"/>
                </a:moveTo>
                <a:cubicBezTo>
                  <a:pt x="83175" y="483498"/>
                  <a:pt x="107401" y="507666"/>
                  <a:pt x="107401" y="537472"/>
                </a:cubicBezTo>
                <a:cubicBezTo>
                  <a:pt x="107401" y="566473"/>
                  <a:pt x="83175" y="590640"/>
                  <a:pt x="54104" y="590640"/>
                </a:cubicBezTo>
                <a:cubicBezTo>
                  <a:pt x="24226" y="590640"/>
                  <a:pt x="0" y="566473"/>
                  <a:pt x="0" y="537472"/>
                </a:cubicBezTo>
                <a:cubicBezTo>
                  <a:pt x="0" y="507666"/>
                  <a:pt x="24226" y="483498"/>
                  <a:pt x="54104" y="483498"/>
                </a:cubicBezTo>
                <a:close/>
                <a:moveTo>
                  <a:pt x="417248" y="365863"/>
                </a:moveTo>
                <a:lnTo>
                  <a:pt x="422090" y="386808"/>
                </a:lnTo>
                <a:lnTo>
                  <a:pt x="386581" y="395670"/>
                </a:lnTo>
                <a:lnTo>
                  <a:pt x="378511" y="451255"/>
                </a:lnTo>
                <a:lnTo>
                  <a:pt x="387388" y="451255"/>
                </a:lnTo>
                <a:lnTo>
                  <a:pt x="387388" y="473005"/>
                </a:lnTo>
                <a:lnTo>
                  <a:pt x="344616" y="473005"/>
                </a:lnTo>
                <a:lnTo>
                  <a:pt x="344616" y="451255"/>
                </a:lnTo>
                <a:lnTo>
                  <a:pt x="356721" y="451255"/>
                </a:lnTo>
                <a:lnTo>
                  <a:pt x="365599" y="385197"/>
                </a:lnTo>
                <a:cubicBezTo>
                  <a:pt x="366406" y="381169"/>
                  <a:pt x="369634" y="377141"/>
                  <a:pt x="373669" y="376336"/>
                </a:cubicBezTo>
                <a:close/>
                <a:moveTo>
                  <a:pt x="185599" y="365863"/>
                </a:moveTo>
                <a:lnTo>
                  <a:pt x="228355" y="376336"/>
                </a:lnTo>
                <a:cubicBezTo>
                  <a:pt x="232388" y="377141"/>
                  <a:pt x="235615" y="381169"/>
                  <a:pt x="236422" y="385197"/>
                </a:cubicBezTo>
                <a:lnTo>
                  <a:pt x="246102" y="451255"/>
                </a:lnTo>
                <a:lnTo>
                  <a:pt x="258203" y="451255"/>
                </a:lnTo>
                <a:lnTo>
                  <a:pt x="258203" y="473005"/>
                </a:lnTo>
                <a:lnTo>
                  <a:pt x="215447" y="473005"/>
                </a:lnTo>
                <a:lnTo>
                  <a:pt x="215447" y="451255"/>
                </a:lnTo>
                <a:lnTo>
                  <a:pt x="224321" y="451255"/>
                </a:lnTo>
                <a:lnTo>
                  <a:pt x="216254" y="395670"/>
                </a:lnTo>
                <a:lnTo>
                  <a:pt x="179952" y="386808"/>
                </a:lnTo>
                <a:close/>
                <a:moveTo>
                  <a:pt x="548795" y="365042"/>
                </a:moveTo>
                <a:cubicBezTo>
                  <a:pt x="531055" y="365042"/>
                  <a:pt x="516541" y="379543"/>
                  <a:pt x="516541" y="397265"/>
                </a:cubicBezTo>
                <a:cubicBezTo>
                  <a:pt x="516541" y="414988"/>
                  <a:pt x="531055" y="429489"/>
                  <a:pt x="548795" y="429489"/>
                </a:cubicBezTo>
                <a:cubicBezTo>
                  <a:pt x="566534" y="429489"/>
                  <a:pt x="581048" y="414988"/>
                  <a:pt x="581048" y="397265"/>
                </a:cubicBezTo>
                <a:cubicBezTo>
                  <a:pt x="581048" y="379543"/>
                  <a:pt x="566534" y="365042"/>
                  <a:pt x="548795" y="365042"/>
                </a:cubicBezTo>
                <a:close/>
                <a:moveTo>
                  <a:pt x="54104" y="365042"/>
                </a:moveTo>
                <a:cubicBezTo>
                  <a:pt x="36339" y="365042"/>
                  <a:pt x="21803" y="379543"/>
                  <a:pt x="21803" y="397265"/>
                </a:cubicBezTo>
                <a:cubicBezTo>
                  <a:pt x="21803" y="414988"/>
                  <a:pt x="36339" y="429489"/>
                  <a:pt x="54104" y="429489"/>
                </a:cubicBezTo>
                <a:cubicBezTo>
                  <a:pt x="71870" y="429489"/>
                  <a:pt x="86405" y="414988"/>
                  <a:pt x="86405" y="397265"/>
                </a:cubicBezTo>
                <a:cubicBezTo>
                  <a:pt x="86405" y="379543"/>
                  <a:pt x="71870" y="365042"/>
                  <a:pt x="54104" y="365042"/>
                </a:cubicBezTo>
                <a:close/>
                <a:moveTo>
                  <a:pt x="548795" y="344097"/>
                </a:moveTo>
                <a:cubicBezTo>
                  <a:pt x="578629" y="344097"/>
                  <a:pt x="602819" y="368265"/>
                  <a:pt x="602819" y="397265"/>
                </a:cubicBezTo>
                <a:cubicBezTo>
                  <a:pt x="602819" y="427072"/>
                  <a:pt x="578629" y="451239"/>
                  <a:pt x="548795" y="451239"/>
                </a:cubicBezTo>
                <a:cubicBezTo>
                  <a:pt x="518960" y="451239"/>
                  <a:pt x="494770" y="427072"/>
                  <a:pt x="494770" y="397265"/>
                </a:cubicBezTo>
                <a:cubicBezTo>
                  <a:pt x="494770" y="368265"/>
                  <a:pt x="518960" y="344097"/>
                  <a:pt x="548795" y="344097"/>
                </a:cubicBezTo>
                <a:close/>
                <a:moveTo>
                  <a:pt x="54104" y="344097"/>
                </a:moveTo>
                <a:cubicBezTo>
                  <a:pt x="83175" y="344097"/>
                  <a:pt x="107401" y="368265"/>
                  <a:pt x="107401" y="397265"/>
                </a:cubicBezTo>
                <a:cubicBezTo>
                  <a:pt x="107401" y="427072"/>
                  <a:pt x="83175" y="451239"/>
                  <a:pt x="54104" y="451239"/>
                </a:cubicBezTo>
                <a:cubicBezTo>
                  <a:pt x="24226" y="451239"/>
                  <a:pt x="0" y="427072"/>
                  <a:pt x="0" y="397265"/>
                </a:cubicBezTo>
                <a:cubicBezTo>
                  <a:pt x="0" y="368265"/>
                  <a:pt x="24226" y="344097"/>
                  <a:pt x="54104" y="344097"/>
                </a:cubicBezTo>
                <a:close/>
                <a:moveTo>
                  <a:pt x="139658" y="311838"/>
                </a:moveTo>
                <a:lnTo>
                  <a:pt x="462483" y="311838"/>
                </a:lnTo>
                <a:cubicBezTo>
                  <a:pt x="468940" y="311838"/>
                  <a:pt x="473782" y="316675"/>
                  <a:pt x="473782" y="322318"/>
                </a:cubicBezTo>
                <a:lnTo>
                  <a:pt x="473782" y="602041"/>
                </a:lnTo>
                <a:lnTo>
                  <a:pt x="451991" y="602041"/>
                </a:lnTo>
                <a:lnTo>
                  <a:pt x="451991" y="332797"/>
                </a:lnTo>
                <a:lnTo>
                  <a:pt x="150957" y="332797"/>
                </a:lnTo>
                <a:lnTo>
                  <a:pt x="150957" y="602041"/>
                </a:lnTo>
                <a:lnTo>
                  <a:pt x="129166" y="602041"/>
                </a:lnTo>
                <a:lnTo>
                  <a:pt x="129166" y="322318"/>
                </a:lnTo>
                <a:cubicBezTo>
                  <a:pt x="129166" y="316675"/>
                  <a:pt x="134008" y="311838"/>
                  <a:pt x="139658" y="311838"/>
                </a:cubicBezTo>
                <a:close/>
                <a:moveTo>
                  <a:pt x="107395" y="225597"/>
                </a:moveTo>
                <a:cubicBezTo>
                  <a:pt x="107395" y="243323"/>
                  <a:pt x="121920" y="257825"/>
                  <a:pt x="139674" y="257825"/>
                </a:cubicBezTo>
                <a:lnTo>
                  <a:pt x="462467" y="257825"/>
                </a:lnTo>
                <a:cubicBezTo>
                  <a:pt x="480221" y="257825"/>
                  <a:pt x="494746" y="243323"/>
                  <a:pt x="494746" y="225597"/>
                </a:cubicBezTo>
                <a:close/>
                <a:moveTo>
                  <a:pt x="538301" y="171660"/>
                </a:moveTo>
                <a:lnTo>
                  <a:pt x="559289" y="171660"/>
                </a:lnTo>
                <a:lnTo>
                  <a:pt x="559289" y="193425"/>
                </a:lnTo>
                <a:lnTo>
                  <a:pt x="538301" y="193425"/>
                </a:lnTo>
                <a:close/>
                <a:moveTo>
                  <a:pt x="42753" y="171660"/>
                </a:moveTo>
                <a:lnTo>
                  <a:pt x="64518" y="171660"/>
                </a:lnTo>
                <a:lnTo>
                  <a:pt x="64518" y="193425"/>
                </a:lnTo>
                <a:lnTo>
                  <a:pt x="42753" y="193425"/>
                </a:lnTo>
                <a:close/>
                <a:moveTo>
                  <a:pt x="226021" y="171615"/>
                </a:moveTo>
                <a:cubicBezTo>
                  <a:pt x="208267" y="171615"/>
                  <a:pt x="193742" y="186118"/>
                  <a:pt x="193742" y="203843"/>
                </a:cubicBezTo>
                <a:lnTo>
                  <a:pt x="344648" y="203843"/>
                </a:lnTo>
                <a:cubicBezTo>
                  <a:pt x="344648" y="186118"/>
                  <a:pt x="330122" y="171615"/>
                  <a:pt x="312368" y="171615"/>
                </a:cubicBezTo>
                <a:close/>
                <a:moveTo>
                  <a:pt x="538301" y="128907"/>
                </a:moveTo>
                <a:lnTo>
                  <a:pt x="559289" y="128907"/>
                </a:lnTo>
                <a:lnTo>
                  <a:pt x="559289" y="150672"/>
                </a:lnTo>
                <a:lnTo>
                  <a:pt x="538301" y="150672"/>
                </a:lnTo>
                <a:close/>
                <a:moveTo>
                  <a:pt x="42753" y="128907"/>
                </a:moveTo>
                <a:lnTo>
                  <a:pt x="64518" y="128907"/>
                </a:lnTo>
                <a:lnTo>
                  <a:pt x="64518" y="150672"/>
                </a:lnTo>
                <a:lnTo>
                  <a:pt x="42753" y="150672"/>
                </a:lnTo>
                <a:close/>
                <a:moveTo>
                  <a:pt x="538301" y="86283"/>
                </a:moveTo>
                <a:lnTo>
                  <a:pt x="559289" y="86283"/>
                </a:lnTo>
                <a:lnTo>
                  <a:pt x="559289" y="107141"/>
                </a:lnTo>
                <a:lnTo>
                  <a:pt x="538301" y="107141"/>
                </a:lnTo>
                <a:close/>
                <a:moveTo>
                  <a:pt x="42753" y="86283"/>
                </a:moveTo>
                <a:lnTo>
                  <a:pt x="64518" y="86283"/>
                </a:lnTo>
                <a:lnTo>
                  <a:pt x="64518" y="107141"/>
                </a:lnTo>
                <a:lnTo>
                  <a:pt x="42753" y="107141"/>
                </a:lnTo>
                <a:close/>
                <a:moveTo>
                  <a:pt x="376907" y="64506"/>
                </a:moveTo>
                <a:cubicBezTo>
                  <a:pt x="370449" y="64506"/>
                  <a:pt x="365605" y="69340"/>
                  <a:pt x="365605" y="74980"/>
                </a:cubicBezTo>
                <a:lnTo>
                  <a:pt x="365605" y="96733"/>
                </a:lnTo>
                <a:cubicBezTo>
                  <a:pt x="365605" y="102373"/>
                  <a:pt x="370449" y="107207"/>
                  <a:pt x="376907" y="107207"/>
                </a:cubicBezTo>
                <a:lnTo>
                  <a:pt x="387402" y="107207"/>
                </a:lnTo>
                <a:cubicBezTo>
                  <a:pt x="393053" y="107207"/>
                  <a:pt x="397897" y="112041"/>
                  <a:pt x="397897" y="118486"/>
                </a:cubicBezTo>
                <a:lnTo>
                  <a:pt x="397897" y="135405"/>
                </a:lnTo>
                <a:lnTo>
                  <a:pt x="422923" y="110429"/>
                </a:lnTo>
                <a:cubicBezTo>
                  <a:pt x="424537" y="108818"/>
                  <a:pt x="427767" y="107207"/>
                  <a:pt x="430188" y="107207"/>
                </a:cubicBezTo>
                <a:lnTo>
                  <a:pt x="441491" y="107207"/>
                </a:lnTo>
                <a:cubicBezTo>
                  <a:pt x="447142" y="107207"/>
                  <a:pt x="451985" y="102373"/>
                  <a:pt x="451985" y="96733"/>
                </a:cubicBezTo>
                <a:lnTo>
                  <a:pt x="451985" y="74980"/>
                </a:lnTo>
                <a:cubicBezTo>
                  <a:pt x="451985" y="69340"/>
                  <a:pt x="447142" y="64506"/>
                  <a:pt x="441491" y="64506"/>
                </a:cubicBezTo>
                <a:close/>
                <a:moveTo>
                  <a:pt x="268747" y="54009"/>
                </a:moveTo>
                <a:cubicBezTo>
                  <a:pt x="250981" y="54009"/>
                  <a:pt x="236446" y="68510"/>
                  <a:pt x="236446" y="86233"/>
                </a:cubicBezTo>
                <a:cubicBezTo>
                  <a:pt x="236446" y="103956"/>
                  <a:pt x="250981" y="118456"/>
                  <a:pt x="268747" y="118456"/>
                </a:cubicBezTo>
                <a:cubicBezTo>
                  <a:pt x="286512" y="118456"/>
                  <a:pt x="301048" y="103956"/>
                  <a:pt x="301048" y="86233"/>
                </a:cubicBezTo>
                <a:cubicBezTo>
                  <a:pt x="301048" y="68510"/>
                  <a:pt x="286512" y="54009"/>
                  <a:pt x="268747" y="54009"/>
                </a:cubicBezTo>
                <a:close/>
                <a:moveTo>
                  <a:pt x="376907" y="42753"/>
                </a:moveTo>
                <a:lnTo>
                  <a:pt x="441491" y="42753"/>
                </a:lnTo>
                <a:cubicBezTo>
                  <a:pt x="459251" y="42753"/>
                  <a:pt x="473782" y="57255"/>
                  <a:pt x="473782" y="74980"/>
                </a:cubicBezTo>
                <a:lnTo>
                  <a:pt x="473782" y="96733"/>
                </a:lnTo>
                <a:cubicBezTo>
                  <a:pt x="473782" y="114458"/>
                  <a:pt x="459251" y="128960"/>
                  <a:pt x="441491" y="128960"/>
                </a:cubicBezTo>
                <a:lnTo>
                  <a:pt x="435032" y="128960"/>
                </a:lnTo>
                <a:lnTo>
                  <a:pt x="394668" y="168438"/>
                </a:lnTo>
                <a:cubicBezTo>
                  <a:pt x="393053" y="170855"/>
                  <a:pt x="389824" y="171660"/>
                  <a:pt x="387402" y="171660"/>
                </a:cubicBezTo>
                <a:cubicBezTo>
                  <a:pt x="385788" y="171660"/>
                  <a:pt x="384980" y="171660"/>
                  <a:pt x="383366" y="170855"/>
                </a:cubicBezTo>
                <a:cubicBezTo>
                  <a:pt x="379329" y="169243"/>
                  <a:pt x="376907" y="165215"/>
                  <a:pt x="376907" y="161187"/>
                </a:cubicBezTo>
                <a:lnTo>
                  <a:pt x="376907" y="128960"/>
                </a:lnTo>
                <a:cubicBezTo>
                  <a:pt x="359147" y="128960"/>
                  <a:pt x="344616" y="114458"/>
                  <a:pt x="344616" y="96733"/>
                </a:cubicBezTo>
                <a:lnTo>
                  <a:pt x="344616" y="74980"/>
                </a:lnTo>
                <a:cubicBezTo>
                  <a:pt x="344616" y="57255"/>
                  <a:pt x="359147" y="42753"/>
                  <a:pt x="376907" y="42753"/>
                </a:cubicBezTo>
                <a:close/>
                <a:moveTo>
                  <a:pt x="268747" y="32259"/>
                </a:moveTo>
                <a:cubicBezTo>
                  <a:pt x="298625" y="32259"/>
                  <a:pt x="322851" y="56426"/>
                  <a:pt x="322851" y="86233"/>
                </a:cubicBezTo>
                <a:cubicBezTo>
                  <a:pt x="322851" y="115234"/>
                  <a:pt x="298625" y="139401"/>
                  <a:pt x="268747" y="139401"/>
                </a:cubicBezTo>
                <a:cubicBezTo>
                  <a:pt x="239676" y="139401"/>
                  <a:pt x="215450" y="115234"/>
                  <a:pt x="215450" y="86233"/>
                </a:cubicBezTo>
                <a:cubicBezTo>
                  <a:pt x="215450" y="56426"/>
                  <a:pt x="239676" y="32259"/>
                  <a:pt x="268747" y="32259"/>
                </a:cubicBezTo>
                <a:close/>
                <a:moveTo>
                  <a:pt x="139674" y="21754"/>
                </a:moveTo>
                <a:cubicBezTo>
                  <a:pt x="121920" y="21754"/>
                  <a:pt x="107395" y="36256"/>
                  <a:pt x="107395" y="53982"/>
                </a:cubicBezTo>
                <a:lnTo>
                  <a:pt x="107395" y="203843"/>
                </a:lnTo>
                <a:lnTo>
                  <a:pt x="171953" y="203843"/>
                </a:lnTo>
                <a:cubicBezTo>
                  <a:pt x="171953" y="174838"/>
                  <a:pt x="196163" y="150667"/>
                  <a:pt x="226021" y="150667"/>
                </a:cubicBezTo>
                <a:lnTo>
                  <a:pt x="312368" y="150667"/>
                </a:lnTo>
                <a:cubicBezTo>
                  <a:pt x="341420" y="150667"/>
                  <a:pt x="365629" y="174838"/>
                  <a:pt x="365629" y="203843"/>
                </a:cubicBezTo>
                <a:lnTo>
                  <a:pt x="494746" y="203843"/>
                </a:lnTo>
                <a:lnTo>
                  <a:pt x="494746" y="53982"/>
                </a:lnTo>
                <a:cubicBezTo>
                  <a:pt x="494746" y="36256"/>
                  <a:pt x="480221" y="21754"/>
                  <a:pt x="462467" y="21754"/>
                </a:cubicBezTo>
                <a:close/>
                <a:moveTo>
                  <a:pt x="139674" y="0"/>
                </a:moveTo>
                <a:lnTo>
                  <a:pt x="462467" y="0"/>
                </a:lnTo>
                <a:cubicBezTo>
                  <a:pt x="492325" y="0"/>
                  <a:pt x="516535" y="24171"/>
                  <a:pt x="516535" y="53982"/>
                </a:cubicBezTo>
                <a:lnTo>
                  <a:pt x="516535" y="225597"/>
                </a:lnTo>
                <a:cubicBezTo>
                  <a:pt x="516535" y="255408"/>
                  <a:pt x="492325" y="279579"/>
                  <a:pt x="462467" y="279579"/>
                </a:cubicBezTo>
                <a:lnTo>
                  <a:pt x="139674" y="279579"/>
                </a:lnTo>
                <a:cubicBezTo>
                  <a:pt x="110622" y="279579"/>
                  <a:pt x="86413" y="255408"/>
                  <a:pt x="86413" y="225597"/>
                </a:cubicBezTo>
                <a:lnTo>
                  <a:pt x="86413" y="53982"/>
                </a:lnTo>
                <a:cubicBezTo>
                  <a:pt x="86413" y="24171"/>
                  <a:pt x="110622" y="0"/>
                  <a:pt x="139674"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n-ea"/>
            </a:endParaRPr>
          </a:p>
        </p:txBody>
      </p:sp>
      <p:sp>
        <p:nvSpPr>
          <p:cNvPr id="27" name="telephone-silhouette-with-speech-balloon_31934"/>
          <p:cNvSpPr/>
          <p:nvPr/>
        </p:nvSpPr>
        <p:spPr>
          <a:xfrm>
            <a:off x="2936552" y="2400878"/>
            <a:ext cx="399316" cy="433807"/>
          </a:xfrm>
          <a:custGeom>
            <a:avLst/>
            <a:gdLst>
              <a:gd name="T0" fmla="*/ 5351 w 5562"/>
              <a:gd name="T1" fmla="*/ 4218 h 5726"/>
              <a:gd name="T2" fmla="*/ 2283 w 5562"/>
              <a:gd name="T3" fmla="*/ 3643 h 5726"/>
              <a:gd name="T4" fmla="*/ 1222 w 5562"/>
              <a:gd name="T5" fmla="*/ 220 h 5726"/>
              <a:gd name="T6" fmla="*/ 1222 w 5562"/>
              <a:gd name="T7" fmla="*/ 220 h 5726"/>
              <a:gd name="T8" fmla="*/ 1241 w 5562"/>
              <a:gd name="T9" fmla="*/ 207 h 5726"/>
              <a:gd name="T10" fmla="*/ 1273 w 5562"/>
              <a:gd name="T11" fmla="*/ 187 h 5726"/>
              <a:gd name="T12" fmla="*/ 1286 w 5562"/>
              <a:gd name="T13" fmla="*/ 178 h 5726"/>
              <a:gd name="T14" fmla="*/ 1379 w 5562"/>
              <a:gd name="T15" fmla="*/ 128 h 5726"/>
              <a:gd name="T16" fmla="*/ 1380 w 5562"/>
              <a:gd name="T17" fmla="*/ 131 h 5726"/>
              <a:gd name="T18" fmla="*/ 2063 w 5562"/>
              <a:gd name="T19" fmla="*/ 301 h 5726"/>
              <a:gd name="T20" fmla="*/ 2289 w 5562"/>
              <a:gd name="T21" fmla="*/ 851 h 5726"/>
              <a:gd name="T22" fmla="*/ 1949 w 5562"/>
              <a:gd name="T23" fmla="*/ 1783 h 5726"/>
              <a:gd name="T24" fmla="*/ 1923 w 5562"/>
              <a:gd name="T25" fmla="*/ 1802 h 5726"/>
              <a:gd name="T26" fmla="*/ 3729 w 5562"/>
              <a:gd name="T27" fmla="*/ 3575 h 5726"/>
              <a:gd name="T28" fmla="*/ 3772 w 5562"/>
              <a:gd name="T29" fmla="*/ 3514 h 5726"/>
              <a:gd name="T30" fmla="*/ 4704 w 5562"/>
              <a:gd name="T31" fmla="*/ 3174 h 5726"/>
              <a:gd name="T32" fmla="*/ 5213 w 5562"/>
              <a:gd name="T33" fmla="*/ 3441 h 5726"/>
              <a:gd name="T34" fmla="*/ 5351 w 5562"/>
              <a:gd name="T35" fmla="*/ 4218 h 5726"/>
              <a:gd name="T36" fmla="*/ 4756 w 5562"/>
              <a:gd name="T37" fmla="*/ 730 h 5726"/>
              <a:gd name="T38" fmla="*/ 3634 w 5562"/>
              <a:gd name="T39" fmla="*/ 730 h 5726"/>
              <a:gd name="T40" fmla="*/ 3557 w 5562"/>
              <a:gd name="T41" fmla="*/ 807 h 5726"/>
              <a:gd name="T42" fmla="*/ 3634 w 5562"/>
              <a:gd name="T43" fmla="*/ 884 h 5726"/>
              <a:gd name="T44" fmla="*/ 4756 w 5562"/>
              <a:gd name="T45" fmla="*/ 884 h 5726"/>
              <a:gd name="T46" fmla="*/ 4833 w 5562"/>
              <a:gd name="T47" fmla="*/ 807 h 5726"/>
              <a:gd name="T48" fmla="*/ 4756 w 5562"/>
              <a:gd name="T49" fmla="*/ 730 h 5726"/>
              <a:gd name="T50" fmla="*/ 4756 w 5562"/>
              <a:gd name="T51" fmla="*/ 1191 h 5726"/>
              <a:gd name="T52" fmla="*/ 3634 w 5562"/>
              <a:gd name="T53" fmla="*/ 1191 h 5726"/>
              <a:gd name="T54" fmla="*/ 3557 w 5562"/>
              <a:gd name="T55" fmla="*/ 1268 h 5726"/>
              <a:gd name="T56" fmla="*/ 3634 w 5562"/>
              <a:gd name="T57" fmla="*/ 1346 h 5726"/>
              <a:gd name="T58" fmla="*/ 4756 w 5562"/>
              <a:gd name="T59" fmla="*/ 1346 h 5726"/>
              <a:gd name="T60" fmla="*/ 4833 w 5562"/>
              <a:gd name="T61" fmla="*/ 1268 h 5726"/>
              <a:gd name="T62" fmla="*/ 4756 w 5562"/>
              <a:gd name="T63" fmla="*/ 1191 h 5726"/>
              <a:gd name="T64" fmla="*/ 5407 w 5562"/>
              <a:gd name="T65" fmla="*/ 1005 h 5726"/>
              <a:gd name="T66" fmla="*/ 4835 w 5562"/>
              <a:gd name="T67" fmla="*/ 1859 h 5726"/>
              <a:gd name="T68" fmla="*/ 3910 w 5562"/>
              <a:gd name="T69" fmla="*/ 2398 h 5726"/>
              <a:gd name="T70" fmla="*/ 3910 w 5562"/>
              <a:gd name="T71" fmla="*/ 2398 h 5726"/>
              <a:gd name="T72" fmla="*/ 3901 w 5562"/>
              <a:gd name="T73" fmla="*/ 2398 h 5726"/>
              <a:gd name="T74" fmla="*/ 3829 w 5562"/>
              <a:gd name="T75" fmla="*/ 2341 h 5726"/>
              <a:gd name="T76" fmla="*/ 3861 w 5562"/>
              <a:gd name="T77" fmla="*/ 2256 h 5726"/>
              <a:gd name="T78" fmla="*/ 4126 w 5562"/>
              <a:gd name="T79" fmla="*/ 2009 h 5726"/>
              <a:gd name="T80" fmla="*/ 2983 w 5562"/>
              <a:gd name="T81" fmla="*/ 1005 h 5726"/>
              <a:gd name="T82" fmla="*/ 4195 w 5562"/>
              <a:gd name="T83" fmla="*/ 0 h 5726"/>
              <a:gd name="T84" fmla="*/ 5407 w 5562"/>
              <a:gd name="T85" fmla="*/ 1005 h 5726"/>
              <a:gd name="T86" fmla="*/ 5252 w 5562"/>
              <a:gd name="T87" fmla="*/ 1005 h 5726"/>
              <a:gd name="T88" fmla="*/ 4195 w 5562"/>
              <a:gd name="T89" fmla="*/ 155 h 5726"/>
              <a:gd name="T90" fmla="*/ 3138 w 5562"/>
              <a:gd name="T91" fmla="*/ 1005 h 5726"/>
              <a:gd name="T92" fmla="*/ 4195 w 5562"/>
              <a:gd name="T93" fmla="*/ 1856 h 5726"/>
              <a:gd name="T94" fmla="*/ 4257 w 5562"/>
              <a:gd name="T95" fmla="*/ 1855 h 5726"/>
              <a:gd name="T96" fmla="*/ 4261 w 5562"/>
              <a:gd name="T97" fmla="*/ 1855 h 5726"/>
              <a:gd name="T98" fmla="*/ 4325 w 5562"/>
              <a:gd name="T99" fmla="*/ 1889 h 5726"/>
              <a:gd name="T100" fmla="*/ 4331 w 5562"/>
              <a:gd name="T101" fmla="*/ 1965 h 5726"/>
              <a:gd name="T102" fmla="*/ 4162 w 5562"/>
              <a:gd name="T103" fmla="*/ 2207 h 5726"/>
              <a:gd name="T104" fmla="*/ 4707 w 5562"/>
              <a:gd name="T105" fmla="*/ 1769 h 5726"/>
              <a:gd name="T106" fmla="*/ 4743 w 5562"/>
              <a:gd name="T107" fmla="*/ 1733 h 5726"/>
              <a:gd name="T108" fmla="*/ 5252 w 5562"/>
              <a:gd name="T109" fmla="*/ 1005 h 5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62" h="5726">
                <a:moveTo>
                  <a:pt x="5351" y="4218"/>
                </a:moveTo>
                <a:cubicBezTo>
                  <a:pt x="5246" y="4421"/>
                  <a:pt x="4448" y="5726"/>
                  <a:pt x="2283" y="3643"/>
                </a:cubicBezTo>
                <a:cubicBezTo>
                  <a:pt x="0" y="1446"/>
                  <a:pt x="830" y="499"/>
                  <a:pt x="1222" y="220"/>
                </a:cubicBezTo>
                <a:lnTo>
                  <a:pt x="1222" y="220"/>
                </a:lnTo>
                <a:cubicBezTo>
                  <a:pt x="1228" y="215"/>
                  <a:pt x="1235" y="212"/>
                  <a:pt x="1241" y="207"/>
                </a:cubicBezTo>
                <a:cubicBezTo>
                  <a:pt x="1252" y="200"/>
                  <a:pt x="1262" y="193"/>
                  <a:pt x="1273" y="187"/>
                </a:cubicBezTo>
                <a:cubicBezTo>
                  <a:pt x="1277" y="184"/>
                  <a:pt x="1281" y="181"/>
                  <a:pt x="1286" y="178"/>
                </a:cubicBezTo>
                <a:cubicBezTo>
                  <a:pt x="1342" y="144"/>
                  <a:pt x="1379" y="128"/>
                  <a:pt x="1379" y="128"/>
                </a:cubicBezTo>
                <a:cubicBezTo>
                  <a:pt x="1379" y="128"/>
                  <a:pt x="1379" y="129"/>
                  <a:pt x="1380" y="131"/>
                </a:cubicBezTo>
                <a:cubicBezTo>
                  <a:pt x="1655" y="12"/>
                  <a:pt x="1951" y="62"/>
                  <a:pt x="2063" y="301"/>
                </a:cubicBezTo>
                <a:lnTo>
                  <a:pt x="2289" y="851"/>
                </a:lnTo>
                <a:cubicBezTo>
                  <a:pt x="2422" y="1137"/>
                  <a:pt x="2270" y="1554"/>
                  <a:pt x="1949" y="1783"/>
                </a:cubicBezTo>
                <a:lnTo>
                  <a:pt x="1923" y="1802"/>
                </a:lnTo>
                <a:cubicBezTo>
                  <a:pt x="2266" y="2409"/>
                  <a:pt x="2823" y="3069"/>
                  <a:pt x="3729" y="3575"/>
                </a:cubicBezTo>
                <a:lnTo>
                  <a:pt x="3772" y="3514"/>
                </a:lnTo>
                <a:cubicBezTo>
                  <a:pt x="4001" y="3193"/>
                  <a:pt x="4419" y="3042"/>
                  <a:pt x="4704" y="3174"/>
                </a:cubicBezTo>
                <a:lnTo>
                  <a:pt x="5213" y="3441"/>
                </a:lnTo>
                <a:cubicBezTo>
                  <a:pt x="5492" y="3571"/>
                  <a:pt x="5562" y="3903"/>
                  <a:pt x="5351" y="4218"/>
                </a:cubicBezTo>
                <a:close/>
                <a:moveTo>
                  <a:pt x="4756" y="730"/>
                </a:moveTo>
                <a:lnTo>
                  <a:pt x="3634" y="730"/>
                </a:lnTo>
                <a:cubicBezTo>
                  <a:pt x="3592" y="730"/>
                  <a:pt x="3557" y="764"/>
                  <a:pt x="3557" y="807"/>
                </a:cubicBezTo>
                <a:cubicBezTo>
                  <a:pt x="3557" y="850"/>
                  <a:pt x="3592" y="884"/>
                  <a:pt x="3634" y="884"/>
                </a:cubicBezTo>
                <a:lnTo>
                  <a:pt x="4756" y="884"/>
                </a:lnTo>
                <a:cubicBezTo>
                  <a:pt x="4798" y="884"/>
                  <a:pt x="4833" y="850"/>
                  <a:pt x="4833" y="807"/>
                </a:cubicBezTo>
                <a:cubicBezTo>
                  <a:pt x="4833" y="764"/>
                  <a:pt x="4798" y="730"/>
                  <a:pt x="4756" y="730"/>
                </a:cubicBezTo>
                <a:close/>
                <a:moveTo>
                  <a:pt x="4756" y="1191"/>
                </a:moveTo>
                <a:lnTo>
                  <a:pt x="3634" y="1191"/>
                </a:lnTo>
                <a:cubicBezTo>
                  <a:pt x="3592" y="1191"/>
                  <a:pt x="3557" y="1226"/>
                  <a:pt x="3557" y="1268"/>
                </a:cubicBezTo>
                <a:cubicBezTo>
                  <a:pt x="3557" y="1311"/>
                  <a:pt x="3592" y="1346"/>
                  <a:pt x="3634" y="1346"/>
                </a:cubicBezTo>
                <a:lnTo>
                  <a:pt x="4756" y="1346"/>
                </a:lnTo>
                <a:cubicBezTo>
                  <a:pt x="4798" y="1346"/>
                  <a:pt x="4833" y="1311"/>
                  <a:pt x="4833" y="1268"/>
                </a:cubicBezTo>
                <a:cubicBezTo>
                  <a:pt x="4833" y="1226"/>
                  <a:pt x="4798" y="1191"/>
                  <a:pt x="4756" y="1191"/>
                </a:cubicBezTo>
                <a:close/>
                <a:moveTo>
                  <a:pt x="5407" y="1005"/>
                </a:moveTo>
                <a:cubicBezTo>
                  <a:pt x="5407" y="1352"/>
                  <a:pt x="5188" y="1677"/>
                  <a:pt x="4835" y="1859"/>
                </a:cubicBezTo>
                <a:cubicBezTo>
                  <a:pt x="4574" y="2383"/>
                  <a:pt x="3978" y="2398"/>
                  <a:pt x="3910" y="2398"/>
                </a:cubicBezTo>
                <a:lnTo>
                  <a:pt x="3910" y="2398"/>
                </a:lnTo>
                <a:lnTo>
                  <a:pt x="3901" y="2398"/>
                </a:lnTo>
                <a:cubicBezTo>
                  <a:pt x="3867" y="2397"/>
                  <a:pt x="3838" y="2374"/>
                  <a:pt x="3829" y="2341"/>
                </a:cubicBezTo>
                <a:cubicBezTo>
                  <a:pt x="3819" y="2309"/>
                  <a:pt x="3832" y="2274"/>
                  <a:pt x="3861" y="2256"/>
                </a:cubicBezTo>
                <a:cubicBezTo>
                  <a:pt x="3972" y="2183"/>
                  <a:pt x="4060" y="2101"/>
                  <a:pt x="4126" y="2009"/>
                </a:cubicBezTo>
                <a:cubicBezTo>
                  <a:pt x="3490" y="1979"/>
                  <a:pt x="2983" y="1540"/>
                  <a:pt x="2983" y="1005"/>
                </a:cubicBezTo>
                <a:cubicBezTo>
                  <a:pt x="2983" y="451"/>
                  <a:pt x="3527" y="0"/>
                  <a:pt x="4195" y="0"/>
                </a:cubicBezTo>
                <a:cubicBezTo>
                  <a:pt x="4863" y="0"/>
                  <a:pt x="5407" y="451"/>
                  <a:pt x="5407" y="1005"/>
                </a:cubicBezTo>
                <a:close/>
                <a:moveTo>
                  <a:pt x="5252" y="1005"/>
                </a:moveTo>
                <a:cubicBezTo>
                  <a:pt x="5252" y="536"/>
                  <a:pt x="4778" y="155"/>
                  <a:pt x="4195" y="155"/>
                </a:cubicBezTo>
                <a:cubicBezTo>
                  <a:pt x="3612" y="155"/>
                  <a:pt x="3138" y="536"/>
                  <a:pt x="3138" y="1005"/>
                </a:cubicBezTo>
                <a:cubicBezTo>
                  <a:pt x="3138" y="1474"/>
                  <a:pt x="3612" y="1856"/>
                  <a:pt x="4195" y="1856"/>
                </a:cubicBezTo>
                <a:cubicBezTo>
                  <a:pt x="4216" y="1856"/>
                  <a:pt x="4237" y="1856"/>
                  <a:pt x="4257" y="1855"/>
                </a:cubicBezTo>
                <a:cubicBezTo>
                  <a:pt x="4258" y="1855"/>
                  <a:pt x="4260" y="1855"/>
                  <a:pt x="4261" y="1855"/>
                </a:cubicBezTo>
                <a:cubicBezTo>
                  <a:pt x="4287" y="1855"/>
                  <a:pt x="4311" y="1867"/>
                  <a:pt x="4325" y="1889"/>
                </a:cubicBezTo>
                <a:cubicBezTo>
                  <a:pt x="4340" y="1912"/>
                  <a:pt x="4342" y="1941"/>
                  <a:pt x="4331" y="1965"/>
                </a:cubicBezTo>
                <a:cubicBezTo>
                  <a:pt x="4289" y="2052"/>
                  <a:pt x="4233" y="2133"/>
                  <a:pt x="4162" y="2207"/>
                </a:cubicBezTo>
                <a:cubicBezTo>
                  <a:pt x="4345" y="2158"/>
                  <a:pt x="4580" y="2042"/>
                  <a:pt x="4707" y="1769"/>
                </a:cubicBezTo>
                <a:cubicBezTo>
                  <a:pt x="4714" y="1754"/>
                  <a:pt x="4727" y="1740"/>
                  <a:pt x="4743" y="1733"/>
                </a:cubicBezTo>
                <a:cubicBezTo>
                  <a:pt x="5062" y="1576"/>
                  <a:pt x="5252" y="1305"/>
                  <a:pt x="5252" y="100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n-ea"/>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rcRect l="13983" t="19344" r="13435" b="15164"/>
          <a:stretch>
            <a:fillRect/>
          </a:stretch>
        </p:blipFill>
        <p:spPr>
          <a:xfrm>
            <a:off x="471581" y="785880"/>
            <a:ext cx="2821305" cy="1369695"/>
          </a:xfrm>
          <a:prstGeom prst="rect">
            <a:avLst/>
          </a:prstGeom>
        </p:spPr>
      </p:pic>
      <p:graphicFrame>
        <p:nvGraphicFramePr>
          <p:cNvPr id="29" name="表格 28"/>
          <p:cNvGraphicFramePr>
            <a:graphicFrameLocks noGrp="1"/>
          </p:cNvGraphicFramePr>
          <p:nvPr>
            <p:extLst>
              <p:ext uri="{D42A27DB-BD31-4B8C-83A1-F6EECF244321}">
                <p14:modId xmlns:p14="http://schemas.microsoft.com/office/powerpoint/2010/main" val="526277929"/>
              </p:ext>
            </p:extLst>
          </p:nvPr>
        </p:nvGraphicFramePr>
        <p:xfrm>
          <a:off x="4243678" y="192177"/>
          <a:ext cx="7760045" cy="6582028"/>
        </p:xfrm>
        <a:graphic>
          <a:graphicData uri="http://schemas.openxmlformats.org/drawingml/2006/table">
            <a:tbl>
              <a:tblPr/>
              <a:tblGrid>
                <a:gridCol w="1039522">
                  <a:extLst>
                    <a:ext uri="{9D8B030D-6E8A-4147-A177-3AD203B41FA5}">
                      <a16:colId xmlns:a16="http://schemas.microsoft.com/office/drawing/2014/main" val="20000"/>
                    </a:ext>
                  </a:extLst>
                </a:gridCol>
                <a:gridCol w="2512291">
                  <a:extLst>
                    <a:ext uri="{9D8B030D-6E8A-4147-A177-3AD203B41FA5}">
                      <a16:colId xmlns:a16="http://schemas.microsoft.com/office/drawing/2014/main" val="20001"/>
                    </a:ext>
                  </a:extLst>
                </a:gridCol>
                <a:gridCol w="4208232">
                  <a:extLst>
                    <a:ext uri="{9D8B030D-6E8A-4147-A177-3AD203B41FA5}">
                      <a16:colId xmlns:a16="http://schemas.microsoft.com/office/drawing/2014/main" val="20002"/>
                    </a:ext>
                  </a:extLst>
                </a:gridCol>
              </a:tblGrid>
              <a:tr h="195027">
                <a:tc>
                  <a:txBody>
                    <a:bodyPr/>
                    <a:lstStyle/>
                    <a:p>
                      <a:pPr algn="ctr" fontAlgn="ctr"/>
                      <a:endParaRPr lang="en" altLang="en-US" sz="700" b="1" i="0" u="none" strike="noStrike" dirty="0">
                        <a:solidFill>
                          <a:schemeClr val="bg1"/>
                        </a:solidFill>
                        <a:effectLst/>
                        <a:latin typeface="+mn-lt"/>
                        <a:ea typeface="微软雅黑" panose="020B050302020402020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fontAlgn="ctr"/>
                      <a:r>
                        <a:rPr lang="en" altLang="en-US" sz="700" b="1" i="0" u="none" strike="noStrike" dirty="0">
                          <a:solidFill>
                            <a:schemeClr val="bg1"/>
                          </a:solidFill>
                          <a:effectLst/>
                          <a:latin typeface="+mn-lt"/>
                          <a:ea typeface="微软雅黑" panose="020B0503020204020204" charset="-122"/>
                        </a:rPr>
                        <a:t>Parameter name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fontAlgn="ctr"/>
                      <a:r>
                        <a:rPr lang="en" altLang="en-US" sz="700" b="1" i="0" u="none" strike="noStrike" dirty="0">
                          <a:solidFill>
                            <a:schemeClr val="bg1"/>
                          </a:solidFill>
                          <a:effectLst/>
                          <a:latin typeface="+mn-lt"/>
                          <a:ea typeface="微软雅黑" panose="020B0503020204020204" charset="-122"/>
                        </a:rPr>
                        <a:t>Parameter Value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185614">
                <a:tc rowSpan="2">
                  <a:txBody>
                    <a:bodyPr/>
                    <a:lstStyle/>
                    <a:p>
                      <a:pPr algn="ctr" fontAlgn="ctr">
                        <a:buClrTx/>
                        <a:buSzTx/>
                        <a:buFontTx/>
                      </a:pPr>
                      <a:r>
                        <a:rPr lang="en" altLang="en-US" sz="700" b="0" i="0" u="none" strike="noStrike" kern="1200" dirty="0">
                          <a:solidFill>
                            <a:srgbClr val="000000"/>
                          </a:solidFill>
                          <a:effectLst/>
                          <a:latin typeface="+mn-lt"/>
                          <a:ea typeface="宋体" panose="02010600030101010101" pitchFamily="2" charset="-122"/>
                          <a:cs typeface="+mn-cs"/>
                        </a:rPr>
                        <a:t>Master</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CPU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Integrated high-performance domestically produced eight-core ARM A53, with a main frequency of up to 2.3GHz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1"/>
                  </a:ext>
                </a:extLst>
              </a:tr>
              <a:tr h="195521">
                <a:tc vMerge="1">
                  <a:txBody>
                    <a:bodyPr/>
                    <a:lstStyle/>
                    <a:p>
                      <a:endParaRPr lang="zh-CN"/>
                    </a:p>
                  </a:txBody>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TPU</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Built-in tensor computing module TPU computing power up to: 32TOPS (INT8), 16TFLOPS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2"/>
                  </a:ext>
                </a:extLst>
              </a:tr>
              <a:tr h="195521">
                <a:tc>
                  <a:txBody>
                    <a:bodyPr/>
                    <a:lstStyle/>
                    <a:p>
                      <a:pPr marL="0" algn="ctr" defTabSz="755650" rtl="0" eaLnBrk="1" fontAlgn="ctr" latinLnBrk="0" hangingPunct="1">
                        <a:buClrTx/>
                        <a:buSzTx/>
                        <a:buFontTx/>
                      </a:pPr>
                      <a:r>
                        <a:rPr lang="en" altLang="en-US" sz="700" b="0" i="0" u="none" strike="noStrike" kern="1200" dirty="0">
                          <a:solidFill>
                            <a:srgbClr val="000000"/>
                          </a:solidFill>
                          <a:effectLst/>
                          <a:latin typeface="+mn-lt"/>
                          <a:ea typeface="宋体" panose="02010600030101010101" pitchFamily="2" charset="-122"/>
                          <a:cs typeface="+mn-cs"/>
                        </a:rPr>
                        <a:t>Memory</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Memory</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16 GB</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3"/>
                  </a:ext>
                </a:extLst>
              </a:tr>
              <a:tr h="195521">
                <a:tc>
                  <a:txBody>
                    <a:bodyPr/>
                    <a:lstStyle/>
                    <a:p>
                      <a:pPr algn="ctr" fontAlgn="ctr">
                        <a:buClrTx/>
                        <a:buSzTx/>
                        <a:buFontTx/>
                      </a:pPr>
                      <a:r>
                        <a:rPr lang="en" altLang="en-US" sz="700" b="0" i="0" u="none" strike="noStrike" kern="1200" dirty="0">
                          <a:solidFill>
                            <a:srgbClr val="000000"/>
                          </a:solidFill>
                          <a:effectLst/>
                          <a:latin typeface="+mn-lt"/>
                          <a:ea typeface="宋体" panose="02010600030101010101" pitchFamily="2" charset="-122"/>
                          <a:cs typeface="+mn-cs"/>
                        </a:rPr>
                        <a:t>storage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storage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64GB</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4"/>
                  </a:ext>
                </a:extLst>
              </a:tr>
              <a:tr h="195521">
                <a:tc rowSpan="2">
                  <a:txBody>
                    <a:bodyPr/>
                    <a:lstStyle/>
                    <a:p>
                      <a:pPr algn="ctr" fontAlgn="ctr">
                        <a:buClrTx/>
                        <a:buSzTx/>
                        <a:buFontTx/>
                      </a:pPr>
                      <a:r>
                        <a:rPr lang="en" altLang="en-US" sz="700" b="0" i="0" u="none" strike="noStrike" kern="1200" dirty="0">
                          <a:solidFill>
                            <a:srgbClr val="000000"/>
                          </a:solidFill>
                          <a:effectLst/>
                          <a:latin typeface="+mn-lt"/>
                          <a:ea typeface="宋体" panose="02010600030101010101" pitchFamily="2" charset="-122"/>
                          <a:cs typeface="+mn-cs"/>
                        </a:rPr>
                        <a:t>network</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Ethernet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1000Mbps Ethernet × 2</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5"/>
                  </a:ext>
                </a:extLst>
              </a:tr>
              <a:tr h="218524">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Wireless network</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2.4GHz/5GHz dual-band WiFi, 802.11a/b/g/n/ac</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6"/>
                  </a:ext>
                </a:extLst>
              </a:tr>
              <a:tr h="195521">
                <a:tc>
                  <a:txBody>
                    <a:bodyPr/>
                    <a:lstStyle/>
                    <a:p>
                      <a:pPr algn="ctr" fontAlgn="ctr">
                        <a:buClrTx/>
                        <a:buSzTx/>
                        <a:buFontTx/>
                      </a:pPr>
                      <a:r>
                        <a:rPr lang="en" altLang="en-US" sz="700" b="0" i="0" u="none" strike="noStrike" kern="1200" dirty="0">
                          <a:solidFill>
                            <a:srgbClr val="000000"/>
                          </a:solidFill>
                          <a:effectLst/>
                          <a:latin typeface="+mn-lt"/>
                          <a:ea typeface="宋体" panose="02010600030101010101" pitchFamily="2" charset="-122"/>
                          <a:cs typeface="+mn-cs"/>
                        </a:rPr>
                        <a:t>video</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Video Output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HDMI (1080p@30fps) × 1</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7"/>
                  </a:ext>
                </a:extLst>
              </a:tr>
              <a:tr h="195521">
                <a:tc rowSpan="2">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Connection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Hotspot connection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hotspot connection login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8"/>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Wired connection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wired network connection login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09"/>
                  </a:ext>
                </a:extLst>
              </a:tr>
              <a:tr h="305933">
                <a:tc rowSpan="3">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Real-time voice recording</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real-time speech to text conversion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local microphone recording transcription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0"/>
                  </a:ext>
                </a:extLst>
              </a:tr>
              <a:tr h="305933">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dirty="0">
                          <a:solidFill>
                            <a:srgbClr val="000000"/>
                          </a:solidFill>
                          <a:effectLst/>
                          <a:latin typeface="+mn-lt"/>
                          <a:ea typeface="宋体" panose="02010600030101010101" pitchFamily="2" charset="-122"/>
                          <a:sym typeface="+mn-ea"/>
                        </a:rPr>
                        <a:t>Support real-time transcription of remote conferences</a:t>
                      </a:r>
                      <a:endParaRPr lang="zh-CN" altLang="en-US" sz="700" b="0" i="0" u="none" strike="noStrike" dirty="0">
                        <a:solidFill>
                          <a:srgbClr val="000000"/>
                        </a:solidFill>
                        <a:effectLst/>
                        <a:latin typeface="+mn-lt"/>
                        <a:ea typeface="宋体" panose="02010600030101010101" pitchFamily="2" charset="-122"/>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video conference audio transcription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1"/>
                  </a:ext>
                </a:extLst>
              </a:tr>
              <a:tr h="305933">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Supports automatic sentence and segmentation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During the transcription process, automatic segmentation and sentence division are supported</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2"/>
                  </a:ext>
                </a:extLst>
              </a:tr>
              <a:tr h="195521">
                <a:tc rowSpan="4">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Transcription performance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Real-time speech transcription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4-channel USB audio input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3"/>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Mandarin transcription accuracy</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&gt;97%</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4"/>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Offline audio file transcription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1 hour audio file, transcribed within 10 minutes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5"/>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Meeting minutes summary generation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1 hour meeting, automatically generate meeting minutes within 5 minutes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6"/>
                  </a:ext>
                </a:extLst>
              </a:tr>
              <a:tr h="195521">
                <a:tc rowSpan="2">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Configuration Management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Hot words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adding hot words to improve transcription rate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7"/>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dirty="0">
                          <a:solidFill>
                            <a:srgbClr val="000000"/>
                          </a:solidFill>
                          <a:effectLst/>
                          <a:latin typeface="+mn-lt"/>
                          <a:ea typeface="宋体" panose="02010600030101010101" pitchFamily="2" charset="-122"/>
                          <a:sym typeface="+mn-ea"/>
                        </a:rPr>
                        <a:t>Voiceprint Management</a:t>
                      </a:r>
                      <a:endParaRPr lang="zh-CN" altLang="en-US" sz="700" b="0" i="0" u="none" strike="noStrike" dirty="0">
                        <a:solidFill>
                          <a:srgbClr val="000000"/>
                        </a:solidFill>
                        <a:effectLst/>
                        <a:latin typeface="+mn-lt"/>
                        <a:ea typeface="宋体" panose="02010600030101010101" pitchFamily="2" charset="-122"/>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voiceprint pre-recording</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8"/>
                  </a:ext>
                </a:extLst>
              </a:tr>
              <a:tr h="305933">
                <a:tc rowSpan="3">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Meeting record management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editing and modifying meeting records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modification and editing of text content after the meeting</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19"/>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File Management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downloading and deleting meeting files (audio files, transcriptions, meeting minutes)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0"/>
                  </a:ext>
                </a:extLst>
              </a:tr>
              <a:tr h="305933">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Listen back with phonetic and character comparison</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Supports audio and text comparison and review. Click on the text to quickly locate the corresponding audio</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1"/>
                  </a:ext>
                </a:extLst>
              </a:tr>
              <a:tr h="195521">
                <a:tc rowSpan="2">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Operations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Log Export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log export to assist in locating problems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2"/>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Version Upgrade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Support WEB upgrade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3"/>
                  </a:ext>
                </a:extLst>
              </a:tr>
              <a:tr h="195521">
                <a:tc>
                  <a:txBody>
                    <a:bodyPr/>
                    <a:lstStyle/>
                    <a:p>
                      <a:pPr algn="ctr" fontAlgn="ctr">
                        <a:buClrTx/>
                        <a:buSzTx/>
                        <a:buFontTx/>
                        <a:buNone/>
                      </a:pPr>
                      <a:r>
                        <a:rPr lang="en" altLang="en-US" sz="700" b="0" i="0" u="none" strike="noStrike" kern="1200" dirty="0">
                          <a:solidFill>
                            <a:srgbClr val="000000"/>
                          </a:solidFill>
                          <a:effectLst/>
                          <a:latin typeface="+mn-lt"/>
                          <a:ea typeface="宋体" panose="02010600030101010101" pitchFamily="2" charset="-122"/>
                          <a:cs typeface="+mn-cs"/>
                        </a:rPr>
                        <a:t>protocol</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protocol</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UAC, HTTP protocol</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4"/>
                  </a:ext>
                </a:extLst>
              </a:tr>
              <a:tr h="195521">
                <a:tc rowSpan="5">
                  <a:txBody>
                    <a:bodyPr/>
                    <a:lstStyle/>
                    <a:p>
                      <a:pPr algn="ctr" fontAlgn="ctr">
                        <a:buClrTx/>
                        <a:buSzTx/>
                        <a:buFontTx/>
                      </a:pPr>
                      <a:r>
                        <a:rPr lang="en" altLang="en-US" sz="700" b="0" i="0" u="none" strike="noStrike" kern="1200" dirty="0">
                          <a:solidFill>
                            <a:srgbClr val="000000"/>
                          </a:solidFill>
                          <a:effectLst/>
                          <a:latin typeface="+mn-lt"/>
                          <a:ea typeface="宋体" panose="02010600030101010101" pitchFamily="2" charset="-122"/>
                          <a:cs typeface="+mn-cs"/>
                        </a:rPr>
                        <a:t>Physical parameters</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interface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USB3.0 (current limit 1A) × 2, USB2.0 (current limit 500mA) × 2, </a:t>
                      </a:r>
                      <a:r>
                        <a:rPr lang="en" altLang="en-US" sz="700" dirty="0">
                          <a:solidFill>
                            <a:srgbClr val="000000"/>
                          </a:solidFill>
                          <a:effectLst/>
                          <a:latin typeface="+mn-lt"/>
                          <a:ea typeface="宋体" panose="02010600030101010101" pitchFamily="2" charset="-122"/>
                          <a:sym typeface="+mn-ea"/>
                        </a:rPr>
                        <a:t>TF × 1</a:t>
                      </a:r>
                      <a:endParaRPr lang="zh-CN" altLang="en-US" sz="700" b="0" i="0" u="none" strike="noStrike" dirty="0">
                        <a:solidFill>
                          <a:srgbClr val="000000"/>
                        </a:solidFill>
                        <a:effectLst/>
                        <a:latin typeface="+mn-lt"/>
                        <a:ea typeface="宋体" panose="02010600030101010101" pitchFamily="2" charset="-122"/>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5"/>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power supply</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pPr>
                      <a:r>
                        <a:rPr lang="en" altLang="en-US" sz="700" b="0" i="0" u="none" strike="noStrike" dirty="0">
                          <a:solidFill>
                            <a:srgbClr val="000000"/>
                          </a:solidFill>
                          <a:effectLst/>
                          <a:latin typeface="+mn-lt"/>
                          <a:ea typeface="宋体" panose="02010600030101010101" pitchFamily="2" charset="-122"/>
                        </a:rPr>
                        <a:t>DC12V (DC5.5mm×2.5mm)</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6"/>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Operating temperature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zh-CN" sz="700" b="0" i="0" u="none" strike="noStrike" dirty="0">
                          <a:solidFill>
                            <a:srgbClr val="000000"/>
                          </a:solidFill>
                          <a:effectLst/>
                          <a:latin typeface="+mn-lt"/>
                          <a:ea typeface="宋体" panose="02010600030101010101" pitchFamily="2" charset="-122"/>
                        </a:rPr>
                        <a:t>0-45℃</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7"/>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size</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Length × width × height: </a:t>
                      </a:r>
                      <a:r>
                        <a:rPr lang="en" altLang="zh-CN" sz="700" b="0" i="0" u="none" strike="noStrike" dirty="0">
                          <a:solidFill>
                            <a:srgbClr val="000000"/>
                          </a:solidFill>
                          <a:effectLst/>
                          <a:latin typeface="+mn-lt"/>
                          <a:ea typeface="宋体" panose="02010600030101010101" pitchFamily="2" charset="-122"/>
                        </a:rPr>
                        <a:t>210 </a:t>
                      </a:r>
                      <a:r>
                        <a:rPr lang="en" altLang="en-US" sz="700" b="0" i="0" u="none" strike="noStrike" dirty="0">
                          <a:solidFill>
                            <a:srgbClr val="000000"/>
                          </a:solidFill>
                          <a:effectLst/>
                          <a:latin typeface="+mn-lt"/>
                          <a:ea typeface="宋体" panose="02010600030101010101" pitchFamily="2" charset="-122"/>
                        </a:rPr>
                        <a:t>× </a:t>
                      </a:r>
                      <a:r>
                        <a:rPr lang="en" altLang="zh-CN" sz="700" b="0" i="0" u="none" strike="noStrike" dirty="0">
                          <a:solidFill>
                            <a:srgbClr val="000000"/>
                          </a:solidFill>
                          <a:effectLst/>
                          <a:latin typeface="+mn-lt"/>
                          <a:ea typeface="宋体" panose="02010600030101010101" pitchFamily="2" charset="-122"/>
                        </a:rPr>
                        <a:t>130 </a:t>
                      </a:r>
                      <a:r>
                        <a:rPr lang="en" altLang="en-US" sz="700" b="0" i="0" u="none" strike="noStrike" dirty="0">
                          <a:solidFill>
                            <a:srgbClr val="000000"/>
                          </a:solidFill>
                          <a:effectLst/>
                          <a:latin typeface="+mn-lt"/>
                          <a:ea typeface="宋体" panose="02010600030101010101" pitchFamily="2" charset="-122"/>
                        </a:rPr>
                        <a:t>× </a:t>
                      </a:r>
                      <a:r>
                        <a:rPr lang="en" altLang="zh-CN" sz="700" b="0" i="0" u="none" strike="noStrike" dirty="0">
                          <a:solidFill>
                            <a:srgbClr val="000000"/>
                          </a:solidFill>
                          <a:effectLst/>
                          <a:latin typeface="+mn-lt"/>
                          <a:ea typeface="宋体" panose="02010600030101010101" pitchFamily="2" charset="-122"/>
                        </a:rPr>
                        <a:t>44.5 (mm)</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8"/>
                  </a:ext>
                </a:extLst>
              </a:tr>
              <a:tr h="195521">
                <a:tc vMerge="1">
                  <a:txBody>
                    <a:bodyPr/>
                    <a:lstStyle/>
                    <a:p>
                      <a:endParaRPr lang="zh-CN"/>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en-US" sz="700" b="0" i="0" u="none" strike="noStrike" dirty="0">
                          <a:solidFill>
                            <a:srgbClr val="000000"/>
                          </a:solidFill>
                          <a:effectLst/>
                          <a:latin typeface="+mn-lt"/>
                          <a:ea typeface="宋体" panose="02010600030101010101" pitchFamily="2" charset="-122"/>
                        </a:rPr>
                        <a:t>weight</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tc>
                  <a:txBody>
                    <a:bodyPr/>
                    <a:lstStyle/>
                    <a:p>
                      <a:pPr algn="ctr" fontAlgn="ctr">
                        <a:buClrTx/>
                        <a:buSzTx/>
                        <a:buFontTx/>
                        <a:buNone/>
                      </a:pPr>
                      <a:r>
                        <a:rPr lang="en" altLang="zh-CN" sz="700" dirty="0">
                          <a:solidFill>
                            <a:srgbClr val="000000"/>
                          </a:solidFill>
                          <a:effectLst/>
                          <a:latin typeface="+mn-lt"/>
                          <a:ea typeface="宋体" panose="02010600030101010101" pitchFamily="2" charset="-122"/>
                          <a:sym typeface="+mn-ea"/>
                        </a:rPr>
                        <a:t>1.28kg</a:t>
                      </a:r>
                      <a:endParaRPr lang="en-US" altLang="zh-CN" sz="700" b="0" i="0" u="none" strike="noStrike" dirty="0">
                        <a:solidFill>
                          <a:srgbClr val="000000"/>
                        </a:solidFill>
                        <a:effectLst/>
                        <a:latin typeface="+mn-lt"/>
                        <a:ea typeface="宋体" panose="02010600030101010101" pitchFamily="2" charset="-122"/>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9"/>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39497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99461" y="1071326"/>
            <a:ext cx="3128554" cy="307777"/>
          </a:xfrm>
          <a:prstGeom prst="rect">
            <a:avLst/>
          </a:prstGeom>
          <a:noFill/>
        </p:spPr>
        <p:txBody>
          <a:bodyPr wrap="square" rtlCol="0">
            <a:spAutoFit/>
          </a:bodyPr>
          <a:lstStyle/>
          <a:p>
            <a:r>
              <a:rPr lang="en" altLang="zh-CN" sz="1400" b="1" dirty="0">
                <a:latin typeface="思源黑体 CN Bold" panose="020B0800000000000000" pitchFamily="34" charset="-122"/>
                <a:ea typeface="思源黑体 CN Bold" panose="020B0800000000000000" pitchFamily="34" charset="-122"/>
              </a:rPr>
              <a:t>HT-ASP35</a:t>
            </a:r>
            <a:endParaRPr lang="zh-CN" altLang="en-US" sz="1400" b="1" dirty="0">
              <a:latin typeface="思源黑体 CN Bold" panose="020B0800000000000000" pitchFamily="34" charset="-122"/>
              <a:ea typeface="思源黑体 CN Bold" panose="020B0800000000000000" pitchFamily="34" charset="-122"/>
            </a:endParaRPr>
          </a:p>
        </p:txBody>
      </p:sp>
      <p:sp>
        <p:nvSpPr>
          <p:cNvPr id="3" name="文本框 2"/>
          <p:cNvSpPr txBox="1"/>
          <p:nvPr/>
        </p:nvSpPr>
        <p:spPr>
          <a:xfrm>
            <a:off x="688810" y="864081"/>
            <a:ext cx="2661387" cy="307777"/>
          </a:xfrm>
          <a:prstGeom prst="rect">
            <a:avLst/>
          </a:prstGeom>
          <a:noFill/>
        </p:spPr>
        <p:txBody>
          <a:bodyPr wrap="square" rtlCol="0">
            <a:spAutoFit/>
          </a:bodyPr>
          <a:lstStyle/>
          <a:p>
            <a:r>
              <a:rPr lang="en" altLang="en-US" sz="1400" dirty="0">
                <a:latin typeface="思源黑体 CN Bold" panose="020B0800000000000000" pitchFamily="34" charset="-122"/>
                <a:ea typeface="思源黑体 CN Bold" panose="020B0800000000000000" pitchFamily="34" charset="-122"/>
              </a:rPr>
              <a:t>Dual-mode microphone speaker</a:t>
            </a:r>
          </a:p>
        </p:txBody>
      </p:sp>
      <p:sp>
        <p:nvSpPr>
          <p:cNvPr id="4" name="圆角矩形 3"/>
          <p:cNvSpPr/>
          <p:nvPr/>
        </p:nvSpPr>
        <p:spPr>
          <a:xfrm>
            <a:off x="662654" y="3205094"/>
            <a:ext cx="4139318" cy="3392637"/>
          </a:xfrm>
          <a:prstGeom prst="roundRect">
            <a:avLst>
              <a:gd name="adj" fmla="val 3742"/>
            </a:avLst>
          </a:prstGeom>
          <a:solidFill>
            <a:srgbClr val="E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5"/>
          </a:p>
        </p:txBody>
      </p:sp>
      <p:sp>
        <p:nvSpPr>
          <p:cNvPr id="5" name="文本框 4"/>
          <p:cNvSpPr txBox="1"/>
          <p:nvPr/>
        </p:nvSpPr>
        <p:spPr>
          <a:xfrm>
            <a:off x="762095" y="3517105"/>
            <a:ext cx="4134049" cy="2749727"/>
          </a:xfrm>
          <a:prstGeom prst="rect">
            <a:avLst/>
          </a:prstGeom>
          <a:noFill/>
        </p:spPr>
        <p:txBody>
          <a:bodyPr wrap="square" rtlCol="0">
            <a:spAutoFit/>
          </a:bodyPr>
          <a:lstStyle/>
          <a:p>
            <a:pPr marL="107950" indent="-107950">
              <a:lnSpc>
                <a:spcPct val="200000"/>
              </a:lnSpc>
              <a:buFont typeface="Arial" panose="020B0604020202020204" pitchFamily="34" charset="0"/>
              <a:buChar char="•"/>
            </a:pP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Supports two modes: pure pickup mode, microphone speaker mode</a:t>
            </a:r>
            <a:endParaRPr lang="en-US"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AI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intelligent noise reduction, </a:t>
            </a: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AI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echo cancellation, </a:t>
            </a: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AI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de-reverberation</a:t>
            </a:r>
            <a:endParaRPr lang="en-US"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Omnidirectional </a:t>
            </a: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8-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microphone array</a:t>
            </a:r>
            <a:endParaRPr lang="en-US"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Full-duplex technology</a:t>
            </a:r>
            <a:endParaRPr lang="en-US"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USB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Plug and Play</a:t>
            </a:r>
            <a:endParaRPr lang="en-US"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107950" indent="-107950">
              <a:lnSpc>
                <a:spcPct val="200000"/>
              </a:lnSpc>
              <a:buFont typeface="Arial" panose="020B0604020202020204" pitchFamily="34" charset="0"/>
              <a:buChar char="•"/>
            </a:pP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Support </a:t>
            </a: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8-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level </a:t>
            </a:r>
            <a:r>
              <a:rPr lang="en" altLang="zh-CN"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PoE </a:t>
            </a:r>
            <a:r>
              <a:rPr lang="en" altLang="en-US" sz="11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cascading</a:t>
            </a:r>
          </a:p>
        </p:txBody>
      </p:sp>
      <p:graphicFrame>
        <p:nvGraphicFramePr>
          <p:cNvPr id="10" name="表格 9"/>
          <p:cNvGraphicFramePr>
            <a:graphicFrameLocks noGrp="1"/>
          </p:cNvGraphicFramePr>
          <p:nvPr/>
        </p:nvGraphicFramePr>
        <p:xfrm>
          <a:off x="5815014" y="909576"/>
          <a:ext cx="5948588" cy="5770136"/>
        </p:xfrm>
        <a:graphic>
          <a:graphicData uri="http://schemas.openxmlformats.org/drawingml/2006/table">
            <a:tbl>
              <a:tblPr>
                <a:tableStyleId>{5C22544A-7EE6-4342-B048-85BDC9FD1C3A}</a:tableStyleId>
              </a:tblPr>
              <a:tblGrid>
                <a:gridCol w="1202374">
                  <a:extLst>
                    <a:ext uri="{9D8B030D-6E8A-4147-A177-3AD203B41FA5}">
                      <a16:colId xmlns:a16="http://schemas.microsoft.com/office/drawing/2014/main" val="20000"/>
                    </a:ext>
                  </a:extLst>
                </a:gridCol>
                <a:gridCol w="1961769">
                  <a:extLst>
                    <a:ext uri="{9D8B030D-6E8A-4147-A177-3AD203B41FA5}">
                      <a16:colId xmlns:a16="http://schemas.microsoft.com/office/drawing/2014/main" val="20001"/>
                    </a:ext>
                  </a:extLst>
                </a:gridCol>
                <a:gridCol w="2784445">
                  <a:extLst>
                    <a:ext uri="{9D8B030D-6E8A-4147-A177-3AD203B41FA5}">
                      <a16:colId xmlns:a16="http://schemas.microsoft.com/office/drawing/2014/main" val="20002"/>
                    </a:ext>
                  </a:extLst>
                </a:gridCol>
              </a:tblGrid>
              <a:tr h="316537">
                <a:tc>
                  <a:txBody>
                    <a:bodyPr/>
                    <a:lstStyle/>
                    <a:p>
                      <a:pPr marL="0" algn="ctr" defTabSz="755650" rtl="0" eaLnBrk="1" fontAlgn="ctr" latinLnBrk="0" hangingPunct="1"/>
                      <a:r>
                        <a:rPr lang="en" altLang="en-US" sz="1000" b="0" i="0" u="none" strike="noStrike" kern="1200" dirty="0">
                          <a:solidFill>
                            <a:schemeClr val="bg1"/>
                          </a:solidFill>
                          <a:effectLst/>
                          <a:latin typeface="微软雅黑" panose="020B0503020204020204" charset="-122"/>
                          <a:ea typeface="微软雅黑" panose="020B0503020204020204" charset="-122"/>
                          <a:cs typeface="+mn-cs"/>
                        </a:rPr>
                        <a:t>Parameter classification</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algn="ctr" defTabSz="755650" rtl="0" eaLnBrk="1" fontAlgn="ctr" latinLnBrk="0" hangingPunct="1"/>
                      <a:r>
                        <a:rPr lang="en" altLang="en-US" sz="1000" b="0" i="0" u="none" strike="noStrike" kern="1200" dirty="0">
                          <a:solidFill>
                            <a:schemeClr val="bg1"/>
                          </a:solidFill>
                          <a:effectLst/>
                          <a:latin typeface="微软雅黑" panose="020B0503020204020204" charset="-122"/>
                          <a:ea typeface="微软雅黑" panose="020B0503020204020204" charset="-122"/>
                          <a:cs typeface="+mn-cs"/>
                        </a:rPr>
                        <a:t>Parameter name</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algn="ctr" defTabSz="755650" rtl="0" eaLnBrk="1" fontAlgn="ctr" latinLnBrk="0" hangingPunct="1"/>
                      <a:r>
                        <a:rPr lang="en" altLang="en-US" sz="1000" b="0" i="0" u="none" strike="noStrike" kern="1200" dirty="0">
                          <a:solidFill>
                            <a:schemeClr val="bg1"/>
                          </a:solidFill>
                          <a:effectLst/>
                          <a:latin typeface="微软雅黑" panose="020B0503020204020204" charset="-122"/>
                          <a:ea typeface="微软雅黑" panose="020B0503020204020204" charset="-122"/>
                          <a:cs typeface="+mn-cs"/>
                        </a:rPr>
                        <a:t>Parameter Value</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38807">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Function</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model</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Pure pickup mode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&amp;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integrated mode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8807">
                <a:tc rowSpan="9">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Audio</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Number of built-in microphones</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8</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Microphone noise reduction</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support</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Pickup distance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8m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pickup radius</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Number of built-in speakers</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1</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a:t>
                      </a:r>
                      <a:endParaRPr lang="zh-CN" alt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8734">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Built-in speaker specifications</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sz="1000" b="0" i="0" u="none" strike="noStrike" kern="1200" dirty="0">
                          <a:solidFill>
                            <a:srgbClr val="000000"/>
                          </a:solidFill>
                          <a:effectLst/>
                          <a:latin typeface="微软雅黑" panose="020B0503020204020204" charset="-122"/>
                          <a:ea typeface="微软雅黑" panose="020B0503020204020204" charset="-122"/>
                          <a:cs typeface="+mn-cs"/>
                        </a:rPr>
                        <a:t>2W</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48902">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Sampling rate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Sampling rate: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48 </a:t>
                      </a:r>
                      <a:r>
                        <a:rPr lang="en" sz="1000" b="0" i="0" u="none" strike="noStrike" kern="1200" dirty="0">
                          <a:solidFill>
                            <a:srgbClr val="000000"/>
                          </a:solidFill>
                          <a:effectLst/>
                          <a:latin typeface="微软雅黑" panose="020B0503020204020204" charset="-122"/>
                          <a:ea typeface="微软雅黑" panose="020B0503020204020204" charset="-122"/>
                          <a:cs typeface="+mn-cs"/>
                        </a:rPr>
                        <a:t>khz</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4250">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Frequency Response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Frequency response: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100hz </a:t>
                      </a:r>
                      <a:r>
                        <a:rPr lang="en" sz="1000" b="0" i="0" u="none" strike="noStrike" kern="1200" dirty="0">
                          <a:solidFill>
                            <a:srgbClr val="000000"/>
                          </a:solidFill>
                          <a:effectLst/>
                          <a:latin typeface="微软雅黑" panose="020B0503020204020204" charset="-122"/>
                          <a:ea typeface="微软雅黑" panose="020B0503020204020204" charset="-122"/>
                          <a:cs typeface="+mn-cs"/>
                        </a:rPr>
                        <a:t>~ 20khz</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53229">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Sensitivity</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Sensitivity: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- 35 </a:t>
                      </a:r>
                      <a:r>
                        <a:rPr lang="en" sz="1000" b="0" i="0" u="none" strike="noStrike" kern="1200" dirty="0">
                          <a:solidFill>
                            <a:srgbClr val="000000"/>
                          </a:solidFill>
                          <a:effectLst/>
                          <a:latin typeface="微软雅黑" panose="020B0503020204020204" charset="-122"/>
                          <a:ea typeface="微软雅黑" panose="020B0503020204020204" charset="-122"/>
                          <a:cs typeface="+mn-cs"/>
                        </a:rPr>
                        <a:t>dBFS</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Signal-to-Noise Ratio</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Signal-to-Noise Ratio: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68 </a:t>
                      </a:r>
                      <a:r>
                        <a:rPr lang="en" sz="1000" b="0" i="0" u="none" strike="noStrike" kern="1200" dirty="0">
                          <a:solidFill>
                            <a:srgbClr val="000000"/>
                          </a:solidFill>
                          <a:effectLst/>
                          <a:latin typeface="微软雅黑" panose="020B0503020204020204" charset="-122"/>
                          <a:ea typeface="微软雅黑" panose="020B0503020204020204" charset="-122"/>
                          <a:cs typeface="+mn-cs"/>
                        </a:rPr>
                        <a:t>dBA</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53792">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interface</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Input and output interface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USB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(terminal)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 typec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(microphone)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8807">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Power supply</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Power supply</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Power adapter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53 </a:t>
                      </a:r>
                      <a:r>
                        <a:rPr lang="en" sz="1000" b="0" i="0" u="none" strike="noStrike" kern="1200" dirty="0">
                          <a:solidFill>
                            <a:srgbClr val="000000"/>
                          </a:solidFill>
                          <a:effectLst/>
                          <a:latin typeface="微软雅黑" panose="020B0503020204020204" charset="-122"/>
                          <a:ea typeface="微软雅黑" panose="020B0503020204020204" charset="-122"/>
                          <a:cs typeface="+mn-cs"/>
                        </a:rPr>
                        <a:t>V 1A; USB 5V 1A</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38807">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Installation</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Installation</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desktop</a:t>
                      </a:r>
                      <a:endParaRPr lang="zh-CN" alt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8807">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Cascading capability</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Cascading capability</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8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 level cascade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238807">
                <a:tc rowSpan="4">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Physical parameters</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Product size</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sz="1000" b="0" i="0" u="none" strike="noStrike" kern="1200" dirty="0">
                          <a:solidFill>
                            <a:srgbClr val="000000"/>
                          </a:solidFill>
                          <a:effectLst/>
                          <a:latin typeface="微软雅黑" panose="020B0503020204020204" charset="-122"/>
                          <a:ea typeface="微软雅黑" panose="020B0503020204020204" charset="-122"/>
                          <a:cs typeface="+mn-cs"/>
                        </a:rPr>
                        <a:t>126mm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 </a:t>
                      </a:r>
                      <a:r>
                        <a:rPr lang="en" sz="1000" b="0" i="0" u="none" strike="noStrike" kern="1200" dirty="0">
                          <a:solidFill>
                            <a:srgbClr val="000000"/>
                          </a:solidFill>
                          <a:effectLst/>
                          <a:latin typeface="微软雅黑" panose="020B0503020204020204" charset="-122"/>
                          <a:ea typeface="微软雅黑" panose="020B0503020204020204" charset="-122"/>
                          <a:cs typeface="+mn-cs"/>
                        </a:rPr>
                        <a:t>67mm</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Packing size</a:t>
                      </a:r>
                      <a:endParaRPr lang="en-US"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sz="1000" b="0" i="0" u="none" strike="noStrike" kern="1200" dirty="0">
                          <a:solidFill>
                            <a:srgbClr val="000000"/>
                          </a:solidFill>
                          <a:effectLst/>
                          <a:latin typeface="微软雅黑" panose="020B0503020204020204" charset="-122"/>
                          <a:ea typeface="微软雅黑" panose="020B0503020204020204" charset="-122"/>
                          <a:cs typeface="+mn-cs"/>
                        </a:rPr>
                        <a:t>314mm×172mm×89mm</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6"/>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Weight </a:t>
                      </a:r>
                      <a:r>
                        <a:rPr lang="en" altLang="zh-CN" sz="1000" b="0" i="0" u="none" strike="noStrike" kern="1200">
                          <a:solidFill>
                            <a:srgbClr val="000000"/>
                          </a:solidFill>
                          <a:effectLst/>
                          <a:latin typeface="微软雅黑" panose="020B0503020204020204" charset="-122"/>
                          <a:ea typeface="微软雅黑" panose="020B0503020204020204" charset="-122"/>
                          <a:cs typeface="+mn-cs"/>
                        </a:rPr>
                        <a:t>( </a:t>
                      </a:r>
                      <a:r>
                        <a:rPr lang="en" altLang="en-US" sz="1000" b="0" i="0" u="none" strike="noStrike" kern="1200">
                          <a:solidFill>
                            <a:srgbClr val="000000"/>
                          </a:solidFill>
                          <a:effectLst/>
                          <a:latin typeface="微软雅黑" panose="020B0503020204020204" charset="-122"/>
                          <a:ea typeface="微软雅黑" panose="020B0503020204020204" charset="-122"/>
                          <a:cs typeface="+mn-cs"/>
                        </a:rPr>
                        <a:t>net weight </a:t>
                      </a:r>
                      <a:r>
                        <a:rPr lang="en" altLang="zh-CN" sz="1000" b="0" i="0" u="none" strike="noStrike" kern="1200">
                          <a:solidFill>
                            <a:srgbClr val="000000"/>
                          </a:solidFill>
                          <a:effectLst/>
                          <a:latin typeface="微软雅黑" panose="020B0503020204020204" charset="-122"/>
                          <a:ea typeface="微软雅黑" panose="020B0503020204020204" charset="-122"/>
                          <a:cs typeface="+mn-cs"/>
                        </a:rPr>
                        <a:t>)</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514</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Weight </a:t>
                      </a:r>
                      <a:r>
                        <a:rPr lang="en" altLang="zh-CN" sz="1000" b="0" i="0" u="none" strike="noStrike" kern="1200">
                          <a:solidFill>
                            <a:srgbClr val="000000"/>
                          </a:solidFill>
                          <a:effectLst/>
                          <a:latin typeface="微软雅黑" panose="020B0503020204020204" charset="-122"/>
                          <a:ea typeface="微软雅黑" panose="020B0503020204020204" charset="-122"/>
                          <a:cs typeface="+mn-cs"/>
                        </a:rPr>
                        <a:t>( </a:t>
                      </a:r>
                      <a:r>
                        <a:rPr lang="en" altLang="en-US" sz="1000" b="0" i="0" u="none" strike="noStrike" kern="1200">
                          <a:solidFill>
                            <a:srgbClr val="000000"/>
                          </a:solidFill>
                          <a:effectLst/>
                          <a:latin typeface="微软雅黑" panose="020B0503020204020204" charset="-122"/>
                          <a:ea typeface="微软雅黑" panose="020B0503020204020204" charset="-122"/>
                          <a:cs typeface="+mn-cs"/>
                        </a:rPr>
                        <a:t>gross </a:t>
                      </a:r>
                      <a:r>
                        <a:rPr lang="en" altLang="zh-CN" sz="1000" b="0" i="0" u="none" strike="noStrike" kern="1200">
                          <a:solidFill>
                            <a:srgbClr val="000000"/>
                          </a:solidFill>
                          <a:effectLst/>
                          <a:latin typeface="微软雅黑" panose="020B0503020204020204" charset="-122"/>
                          <a:ea typeface="微软雅黑" panose="020B0503020204020204" charset="-122"/>
                          <a:cs typeface="+mn-cs"/>
                        </a:rPr>
                        <a:t>)</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r>
                        <a:rPr lang="en" sz="1000" b="0" i="0" u="none" strike="noStrike" kern="1200" dirty="0">
                          <a:solidFill>
                            <a:srgbClr val="000000"/>
                          </a:solidFill>
                          <a:effectLst/>
                          <a:latin typeface="微软雅黑" panose="020B0503020204020204" charset="-122"/>
                          <a:ea typeface="微软雅黑" panose="020B0503020204020204" charset="-122"/>
                          <a:cs typeface="+mn-cs"/>
                        </a:rPr>
                        <a:t>1662g</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8"/>
                  </a:ext>
                </a:extLst>
              </a:tr>
              <a:tr h="557980">
                <a:tc rowSpan="3">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Other Specifications</a:t>
                      </a:r>
                    </a:p>
                  </a:txBody>
                  <a:tcPr marL="6367"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Cable length</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55650" rtl="0" eaLnBrk="1" fontAlgn="ctr" latinLnBrk="0" hangingPunct="1">
                        <a:lnSpc>
                          <a:spcPct val="125000"/>
                        </a:lnSpc>
                      </a:pP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3m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network cable ×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1 </a:t>
                      </a:r>
                      <a:br>
                        <a:rPr lang="en-US" altLang="zh-CN" sz="1000" b="0" i="0" u="none" strike="noStrike" kern="1200" dirty="0">
                          <a:solidFill>
                            <a:srgbClr val="000000"/>
                          </a:solidFill>
                          <a:effectLst/>
                          <a:latin typeface="微软雅黑" panose="020B0503020204020204" charset="-122"/>
                          <a:ea typeface="微软雅黑" panose="020B0503020204020204" charset="-122"/>
                          <a:cs typeface="+mn-cs"/>
                        </a:rPr>
                      </a:b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1.5m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power adapter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 1 </a:t>
                      </a:r>
                      <a:br>
                        <a:rPr lang="en-US" altLang="zh-CN" sz="1000" b="0" i="0" u="none" strike="noStrike" kern="1200" dirty="0">
                          <a:solidFill>
                            <a:srgbClr val="000000"/>
                          </a:solidFill>
                          <a:effectLst/>
                          <a:latin typeface="微软雅黑" panose="020B0503020204020204" charset="-122"/>
                          <a:ea typeface="微软雅黑" panose="020B0503020204020204" charset="-122"/>
                          <a:cs typeface="+mn-cs"/>
                        </a:rPr>
                      </a:b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5m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TYPEC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-USBA </a:t>
                      </a:r>
                      <a:r>
                        <a:rPr lang="en" altLang="en-US" sz="1000" b="0" i="0" u="none" strike="noStrike" kern="1200" dirty="0">
                          <a:solidFill>
                            <a:srgbClr val="000000"/>
                          </a:solidFill>
                          <a:effectLst/>
                          <a:latin typeface="微软雅黑" panose="020B0503020204020204" charset="-122"/>
                          <a:ea typeface="微软雅黑" panose="020B0503020204020204" charset="-122"/>
                          <a:cs typeface="+mn-cs"/>
                        </a:rPr>
                        <a:t>cable </a:t>
                      </a: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 1</a:t>
                      </a:r>
                      <a:endParaRPr lang="en-US" altLang="zh-CN" sz="1000" b="0" i="0" u="none" strike="noStrike" kern="1200" dirty="0">
                        <a:solidFill>
                          <a:srgbClr val="000000"/>
                        </a:solidFill>
                        <a:effectLst/>
                        <a:latin typeface="微软雅黑" panose="020B0503020204020204" charset="-122"/>
                        <a:ea typeface="微软雅黑" panose="020B0503020204020204" charset="-122"/>
                        <a:cs typeface="+mn-cs"/>
                      </a:endParaRP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9"/>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Maximum Power</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5650" rtl="0" eaLnBrk="1" fontAlgn="ctr" latinLnBrk="0" hangingPunct="1"/>
                      <a:r>
                        <a:rPr lang="en" sz="1000" b="0" i="0" u="none" strike="noStrike" kern="1200" dirty="0">
                          <a:solidFill>
                            <a:srgbClr val="000000"/>
                          </a:solidFill>
                          <a:effectLst/>
                          <a:latin typeface="微软雅黑" panose="020B0503020204020204" charset="-122"/>
                          <a:ea typeface="微软雅黑" panose="020B0503020204020204" charset="-122"/>
                          <a:cs typeface="+mn-cs"/>
                        </a:rPr>
                        <a:t>5W</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38807">
                <a:tc vMerge="1">
                  <a:txBody>
                    <a:bodyPr/>
                    <a:lstStyle/>
                    <a:p>
                      <a:endParaRPr lang="zh-CN"/>
                    </a:p>
                  </a:txBody>
                  <a:tcPr/>
                </a:tc>
                <a:tc>
                  <a:txBody>
                    <a:bodyPr/>
                    <a:lstStyle/>
                    <a:p>
                      <a:pPr marL="0" algn="ctr" defTabSz="755650" rtl="0" eaLnBrk="1" fontAlgn="ctr" latinLnBrk="0" hangingPunct="1"/>
                      <a:r>
                        <a:rPr lang="en" altLang="en-US" sz="1000" b="0" i="0" u="none" strike="noStrike" kern="1200">
                          <a:solidFill>
                            <a:srgbClr val="000000"/>
                          </a:solidFill>
                          <a:effectLst/>
                          <a:latin typeface="微软雅黑" panose="020B0503020204020204" charset="-122"/>
                          <a:ea typeface="微软雅黑" panose="020B0503020204020204" charset="-122"/>
                          <a:cs typeface="+mn-cs"/>
                        </a:rPr>
                        <a:t>Operating temperature</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755650" rtl="0" eaLnBrk="1" fontAlgn="ctr" latinLnBrk="0" hangingPunct="1">
                        <a:lnSpc>
                          <a:spcPct val="100000"/>
                        </a:lnSpc>
                        <a:spcBef>
                          <a:spcPts val="0"/>
                        </a:spcBef>
                        <a:spcAft>
                          <a:spcPts val="0"/>
                        </a:spcAft>
                        <a:buClrTx/>
                        <a:buSzTx/>
                        <a:buFontTx/>
                        <a:buNone/>
                        <a:defRPr/>
                      </a:pPr>
                      <a:r>
                        <a:rPr lang="en" altLang="zh-CN" sz="1000" b="0" i="0" u="none" strike="noStrike" kern="1200" dirty="0">
                          <a:solidFill>
                            <a:srgbClr val="000000"/>
                          </a:solidFill>
                          <a:effectLst/>
                          <a:latin typeface="微软雅黑" panose="020B0503020204020204" charset="-122"/>
                          <a:ea typeface="微软雅黑" panose="020B0503020204020204" charset="-122"/>
                          <a:cs typeface="+mn-cs"/>
                        </a:rPr>
                        <a:t>0 - 40℃</a:t>
                      </a:r>
                    </a:p>
                  </a:txBody>
                  <a:tcPr marL="72189" marR="6367" marT="63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1"/>
                  </a:ext>
                </a:extLst>
              </a:tr>
            </a:tbl>
          </a:graphicData>
        </a:graphic>
      </p:graphicFrame>
      <p:sp>
        <p:nvSpPr>
          <p:cNvPr id="11" name="矩形 10"/>
          <p:cNvSpPr/>
          <p:nvPr/>
        </p:nvSpPr>
        <p:spPr>
          <a:xfrm>
            <a:off x="762094" y="335627"/>
            <a:ext cx="2240280" cy="368300"/>
          </a:xfrm>
          <a:prstGeom prst="rect">
            <a:avLst/>
          </a:prstGeom>
        </p:spPr>
        <p:txBody>
          <a:bodyPr wrap="none">
            <a:spAutoFit/>
          </a:bodyPr>
          <a:lstStyle/>
          <a:p>
            <a:r>
              <a:rPr lang="en" altLang="en-US" b="1" kern="1600" dirty="0">
                <a:latin typeface="微软雅黑" panose="020B0503020204020204" charset="-122"/>
              </a:rPr>
              <a:t>Conference Assistant Microphone Speaker</a:t>
            </a:r>
            <a:endParaRPr lang="zh-CN" altLang="en-US" dirty="0"/>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5424" t="23921" r="25773" b="24252"/>
          <a:stretch>
            <a:fillRect/>
          </a:stretch>
        </p:blipFill>
        <p:spPr>
          <a:xfrm>
            <a:off x="1769285" y="1688842"/>
            <a:ext cx="1777482" cy="1334277"/>
          </a:xfrm>
          <a:prstGeom prst="rect">
            <a:avLst/>
          </a:prstGeom>
        </p:spPr>
      </p:pic>
      <p:sp>
        <p:nvSpPr>
          <p:cNvPr id="12" name="圆角矩形 11"/>
          <p:cNvSpPr/>
          <p:nvPr/>
        </p:nvSpPr>
        <p:spPr>
          <a:xfrm>
            <a:off x="762094" y="3074783"/>
            <a:ext cx="1154553" cy="299642"/>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5" dirty="0" err="1">
                <a:ln w="0"/>
                <a:solidFill>
                  <a:schemeClr val="tx1"/>
                </a:solidFill>
                <a:effectLst>
                  <a:outerShdw blurRad="38100" dist="19050" dir="2700000" algn="tl" rotWithShape="0">
                    <a:schemeClr val="dk1">
                      <a:alpha val="40000"/>
                    </a:schemeClr>
                  </a:outerShdw>
                </a:effectLst>
              </a:rPr>
              <a:t>FeatureS</a:t>
            </a:r>
            <a:endParaRPr lang="zh-CN" altLang="en-US" sz="1205"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25730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1740</Words>
  <Application>Microsoft Office PowerPoint</Application>
  <PresentationFormat>Широкоэкранный</PresentationFormat>
  <Paragraphs>244</Paragraphs>
  <Slides>10</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等线</vt:lpstr>
      <vt:lpstr>等线 Light</vt:lpstr>
      <vt:lpstr>微软雅黑</vt:lpstr>
      <vt:lpstr>Arial</vt:lpstr>
      <vt:lpstr>Arial Black</vt:lpstr>
      <vt:lpstr>Wingdings</vt:lpstr>
      <vt:lpstr>思源黑体 CN Bold</vt:lpstr>
      <vt:lpstr>思源黑体 CN Heavy</vt:lpstr>
      <vt:lpstr>思源黑体 CN Regular</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张大伟4</dc:creator>
  <cp:lastModifiedBy>Тимоха Кроха</cp:lastModifiedBy>
  <cp:revision>7</cp:revision>
  <dcterms:created xsi:type="dcterms:W3CDTF">2025-05-15T11:15:58Z</dcterms:created>
  <dcterms:modified xsi:type="dcterms:W3CDTF">2025-08-21T13:08:15Z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HWMT_d46a6755">
    <vt:lpwstr>f244b65d_mFV3xz84Jyk3O8pOmHv5p0ihlPs=_8QYrr15fIzUrOtxHk3j7sx20kGsPxbWIF77ak318Edh7SeEASwl3p5iAgFfkv0zaVk6A6w5A8K4gX4NBKeYczcyrPUHt_1deb43bf</vt:lpwstr>
  </property>
</Properties>
</file>